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1" r:id="rId3"/>
    <p:sldMasterId id="2147483699" r:id="rId4"/>
    <p:sldMasterId id="2147483711" r:id="rId5"/>
    <p:sldMasterId id="2147483724" r:id="rId6"/>
    <p:sldMasterId id="2147483742" r:id="rId7"/>
    <p:sldMasterId id="2147483754" r:id="rId8"/>
  </p:sldMasterIdLst>
  <p:notesMasterIdLst>
    <p:notesMasterId r:id="rId98"/>
  </p:notesMasterIdLst>
  <p:sldIdLst>
    <p:sldId id="345" r:id="rId9"/>
    <p:sldId id="256" r:id="rId10"/>
    <p:sldId id="257" r:id="rId11"/>
    <p:sldId id="258" r:id="rId12"/>
    <p:sldId id="259" r:id="rId13"/>
    <p:sldId id="260" r:id="rId14"/>
    <p:sldId id="278" r:id="rId15"/>
    <p:sldId id="280" r:id="rId16"/>
    <p:sldId id="279" r:id="rId17"/>
    <p:sldId id="281" r:id="rId18"/>
    <p:sldId id="284" r:id="rId19"/>
    <p:sldId id="292" r:id="rId20"/>
    <p:sldId id="293" r:id="rId21"/>
    <p:sldId id="294" r:id="rId22"/>
    <p:sldId id="295" r:id="rId23"/>
    <p:sldId id="296" r:id="rId24"/>
    <p:sldId id="297" r:id="rId25"/>
    <p:sldId id="261" r:id="rId26"/>
    <p:sldId id="298" r:id="rId27"/>
    <p:sldId id="299" r:id="rId28"/>
    <p:sldId id="300" r:id="rId29"/>
    <p:sldId id="301" r:id="rId30"/>
    <p:sldId id="302" r:id="rId31"/>
    <p:sldId id="303" r:id="rId32"/>
    <p:sldId id="262" r:id="rId33"/>
    <p:sldId id="26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268" r:id="rId74"/>
    <p:sldId id="269" r:id="rId75"/>
    <p:sldId id="270" r:id="rId76"/>
    <p:sldId id="271" r:id="rId77"/>
    <p:sldId id="272" r:id="rId78"/>
    <p:sldId id="273" r:id="rId79"/>
    <p:sldId id="331" r:id="rId80"/>
    <p:sldId id="332" r:id="rId81"/>
    <p:sldId id="333" r:id="rId82"/>
    <p:sldId id="334" r:id="rId83"/>
    <p:sldId id="335" r:id="rId84"/>
    <p:sldId id="336" r:id="rId85"/>
    <p:sldId id="337" r:id="rId86"/>
    <p:sldId id="338" r:id="rId87"/>
    <p:sldId id="264" r:id="rId88"/>
    <p:sldId id="265" r:id="rId89"/>
    <p:sldId id="266" r:id="rId90"/>
    <p:sldId id="267" r:id="rId91"/>
    <p:sldId id="339" r:id="rId92"/>
    <p:sldId id="340" r:id="rId93"/>
    <p:sldId id="341" r:id="rId94"/>
    <p:sldId id="342" r:id="rId95"/>
    <p:sldId id="343" r:id="rId96"/>
    <p:sldId id="346"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d. Basaratul Ferdaus" initials="MF" lastIdx="2" clrIdx="0">
    <p:extLst>
      <p:ext uri="{19B8F6BF-5375-455C-9EA6-DF929625EA0E}">
        <p15:presenceInfo xmlns:p15="http://schemas.microsoft.com/office/powerpoint/2012/main" userId="dae6e3ad90cb09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3" d="100"/>
          <a:sy n="83" d="100"/>
        </p:scale>
        <p:origin x="32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9CB669-D582-4273-8E65-07F7460A3C5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8F0EF47-A846-4A66-98ED-292D2DD8025E}">
      <dgm:prSet/>
      <dgm:spPr/>
      <dgm:t>
        <a:bodyPr/>
        <a:lstStyle/>
        <a:p>
          <a:r>
            <a:rPr lang="en-US" dirty="0">
              <a:latin typeface="Times New Roman" panose="02020603050405020304" pitchFamily="18" charset="0"/>
              <a:cs typeface="Times New Roman" panose="02020603050405020304" pitchFamily="18" charset="0"/>
            </a:rPr>
            <a:t>When a branch instruction is executed, the CPU starts to fetch codes from the new memory location, and the code in the queue that was fetched previously is discarded. In this case, the execution unit must wait until the fetch unit fetches the new instruction. This is called a branch penalty</a:t>
          </a:r>
        </a:p>
      </dgm:t>
    </dgm:pt>
    <dgm:pt modelId="{7E9F95F8-7DB3-481E-94FF-E94E39397787}" type="parTrans" cxnId="{0C797DD6-AEF4-453E-BD64-75003120824C}">
      <dgm:prSet/>
      <dgm:spPr/>
      <dgm:t>
        <a:bodyPr/>
        <a:lstStyle/>
        <a:p>
          <a:endParaRPr lang="en-US"/>
        </a:p>
      </dgm:t>
    </dgm:pt>
    <dgm:pt modelId="{579D97E2-5A9F-4792-B524-6B8FDEDA4CC1}" type="sibTrans" cxnId="{0C797DD6-AEF4-453E-BD64-75003120824C}">
      <dgm:prSet/>
      <dgm:spPr/>
      <dgm:t>
        <a:bodyPr/>
        <a:lstStyle/>
        <a:p>
          <a:endParaRPr lang="en-US"/>
        </a:p>
      </dgm:t>
    </dgm:pt>
    <dgm:pt modelId="{0D9954E1-16F2-46A9-8B33-0C3955DC7D6B}">
      <dgm:prSet/>
      <dgm:spPr/>
      <dgm:t>
        <a:bodyPr/>
        <a:lstStyle/>
        <a:p>
          <a:r>
            <a:rPr lang="en-US" dirty="0">
              <a:latin typeface="Times New Roman" panose="02020603050405020304" pitchFamily="18" charset="0"/>
              <a:cs typeface="Times New Roman" panose="02020603050405020304" pitchFamily="18" charset="0"/>
            </a:rPr>
            <a:t>This means that while the vast majority of AVR instructions take only one machine cycle, some instructions take two, three, or four machine cycles. These are JMP, CALL, RET, and all the conditional branch instructions such as BRNE, BRLO, and so on. </a:t>
          </a:r>
        </a:p>
      </dgm:t>
    </dgm:pt>
    <dgm:pt modelId="{41F406DB-C87B-4CA5-B883-478AB1E7B819}" type="parTrans" cxnId="{DA4003D8-4587-4311-829A-A5D39C1B3083}">
      <dgm:prSet/>
      <dgm:spPr/>
      <dgm:t>
        <a:bodyPr/>
        <a:lstStyle/>
        <a:p>
          <a:endParaRPr lang="en-US"/>
        </a:p>
      </dgm:t>
    </dgm:pt>
    <dgm:pt modelId="{9BE80BF0-CF7D-41B2-88C7-67B0360F87E1}" type="sibTrans" cxnId="{DA4003D8-4587-4311-829A-A5D39C1B3083}">
      <dgm:prSet/>
      <dgm:spPr/>
      <dgm:t>
        <a:bodyPr/>
        <a:lstStyle/>
        <a:p>
          <a:endParaRPr lang="en-US"/>
        </a:p>
      </dgm:t>
    </dgm:pt>
    <dgm:pt modelId="{D704AED4-3D54-4795-B8CF-81EC322B0381}" type="pres">
      <dgm:prSet presAssocID="{599CB669-D582-4273-8E65-07F7460A3C58}" presName="linear" presStyleCnt="0">
        <dgm:presLayoutVars>
          <dgm:animLvl val="lvl"/>
          <dgm:resizeHandles val="exact"/>
        </dgm:presLayoutVars>
      </dgm:prSet>
      <dgm:spPr/>
    </dgm:pt>
    <dgm:pt modelId="{AE45EA1A-DB0F-452B-BBA9-73083B5FC05E}" type="pres">
      <dgm:prSet presAssocID="{68F0EF47-A846-4A66-98ED-292D2DD8025E}" presName="parentText" presStyleLbl="node1" presStyleIdx="0" presStyleCnt="2">
        <dgm:presLayoutVars>
          <dgm:chMax val="0"/>
          <dgm:bulletEnabled val="1"/>
        </dgm:presLayoutVars>
      </dgm:prSet>
      <dgm:spPr/>
    </dgm:pt>
    <dgm:pt modelId="{DA3D0030-A681-493C-8D06-23738B58FB8D}" type="pres">
      <dgm:prSet presAssocID="{579D97E2-5A9F-4792-B524-6B8FDEDA4CC1}" presName="spacer" presStyleCnt="0"/>
      <dgm:spPr/>
    </dgm:pt>
    <dgm:pt modelId="{941EF308-F379-4F97-B1AB-C1FD8BF55A2F}" type="pres">
      <dgm:prSet presAssocID="{0D9954E1-16F2-46A9-8B33-0C3955DC7D6B}" presName="parentText" presStyleLbl="node1" presStyleIdx="1" presStyleCnt="2">
        <dgm:presLayoutVars>
          <dgm:chMax val="0"/>
          <dgm:bulletEnabled val="1"/>
        </dgm:presLayoutVars>
      </dgm:prSet>
      <dgm:spPr/>
    </dgm:pt>
  </dgm:ptLst>
  <dgm:cxnLst>
    <dgm:cxn modelId="{ED568943-A195-4E66-9979-6BF85F290839}" type="presOf" srcId="{599CB669-D582-4273-8E65-07F7460A3C58}" destId="{D704AED4-3D54-4795-B8CF-81EC322B0381}" srcOrd="0" destOrd="0" presId="urn:microsoft.com/office/officeart/2005/8/layout/vList2"/>
    <dgm:cxn modelId="{A55584AF-21E3-4320-8DB3-3685AAFBBBDE}" type="presOf" srcId="{0D9954E1-16F2-46A9-8B33-0C3955DC7D6B}" destId="{941EF308-F379-4F97-B1AB-C1FD8BF55A2F}" srcOrd="0" destOrd="0" presId="urn:microsoft.com/office/officeart/2005/8/layout/vList2"/>
    <dgm:cxn modelId="{0C797DD6-AEF4-453E-BD64-75003120824C}" srcId="{599CB669-D582-4273-8E65-07F7460A3C58}" destId="{68F0EF47-A846-4A66-98ED-292D2DD8025E}" srcOrd="0" destOrd="0" parTransId="{7E9F95F8-7DB3-481E-94FF-E94E39397787}" sibTransId="{579D97E2-5A9F-4792-B524-6B8FDEDA4CC1}"/>
    <dgm:cxn modelId="{DA4003D8-4587-4311-829A-A5D39C1B3083}" srcId="{599CB669-D582-4273-8E65-07F7460A3C58}" destId="{0D9954E1-16F2-46A9-8B33-0C3955DC7D6B}" srcOrd="1" destOrd="0" parTransId="{41F406DB-C87B-4CA5-B883-478AB1E7B819}" sibTransId="{9BE80BF0-CF7D-41B2-88C7-67B0360F87E1}"/>
    <dgm:cxn modelId="{AED2F9F8-B840-4649-BE85-7C958C295C23}" type="presOf" srcId="{68F0EF47-A846-4A66-98ED-292D2DD8025E}" destId="{AE45EA1A-DB0F-452B-BBA9-73083B5FC05E}" srcOrd="0" destOrd="0" presId="urn:microsoft.com/office/officeart/2005/8/layout/vList2"/>
    <dgm:cxn modelId="{EC80C164-0A55-467B-9285-9970DBF8CACB}" type="presParOf" srcId="{D704AED4-3D54-4795-B8CF-81EC322B0381}" destId="{AE45EA1A-DB0F-452B-BBA9-73083B5FC05E}" srcOrd="0" destOrd="0" presId="urn:microsoft.com/office/officeart/2005/8/layout/vList2"/>
    <dgm:cxn modelId="{9AD61CE1-75CD-4B67-80EB-CFFCABF7C111}" type="presParOf" srcId="{D704AED4-3D54-4795-B8CF-81EC322B0381}" destId="{DA3D0030-A681-493C-8D06-23738B58FB8D}" srcOrd="1" destOrd="0" presId="urn:microsoft.com/office/officeart/2005/8/layout/vList2"/>
    <dgm:cxn modelId="{7848EE6F-6E01-4245-B6D4-2095AC6DFF3A}" type="presParOf" srcId="{D704AED4-3D54-4795-B8CF-81EC322B0381}" destId="{941EF308-F379-4F97-B1AB-C1FD8BF55A2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5EA1A-DB0F-452B-BBA9-73083B5FC05E}">
      <dsp:nvSpPr>
        <dsp:cNvPr id="0" name=""/>
        <dsp:cNvSpPr/>
      </dsp:nvSpPr>
      <dsp:spPr>
        <a:xfrm>
          <a:off x="0" y="429642"/>
          <a:ext cx="6651253" cy="2206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When a branch instruction is executed, the CPU starts to fetch codes from the new memory location, and the code in the queue that was fetched previously is discarded. In this case, the execution unit must wait until the fetch unit fetches the new instruction. This is called a branch penalty</a:t>
          </a:r>
        </a:p>
      </dsp:txBody>
      <dsp:txXfrm>
        <a:off x="107718" y="537360"/>
        <a:ext cx="6435817" cy="1991184"/>
      </dsp:txXfrm>
    </dsp:sp>
    <dsp:sp modelId="{941EF308-F379-4F97-B1AB-C1FD8BF55A2F}">
      <dsp:nvSpPr>
        <dsp:cNvPr id="0" name=""/>
        <dsp:cNvSpPr/>
      </dsp:nvSpPr>
      <dsp:spPr>
        <a:xfrm>
          <a:off x="0" y="2702502"/>
          <a:ext cx="6651253" cy="22066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This means that while the vast majority of AVR instructions take only one machine cycle, some instructions take two, three, or four machine cycles. These are JMP, CALL, RET, and all the conditional branch instructions such as BRNE, BRLO, and so on. </a:t>
          </a:r>
        </a:p>
      </dsp:txBody>
      <dsp:txXfrm>
        <a:off x="107718" y="2810220"/>
        <a:ext cx="6435817" cy="19911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D463-93E1-4EA7-9327-888F2B8EFC66}"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DE1384-9E41-401D-A1F1-48651BDCF2FD}" type="slidenum">
              <a:rPr lang="en-US" smtClean="0"/>
              <a:t>‹#›</a:t>
            </a:fld>
            <a:endParaRPr lang="en-US"/>
          </a:p>
        </p:txBody>
      </p:sp>
    </p:spTree>
    <p:extLst>
      <p:ext uri="{BB962C8B-B14F-4D97-AF65-F5344CB8AC3E}">
        <p14:creationId xmlns:p14="http://schemas.microsoft.com/office/powerpoint/2010/main" val="1564543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312A43-5F4C-406F-94EF-A7A1BC7F06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25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312A43-5F4C-406F-94EF-A7A1BC7F06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2895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947657-EA2E-452D-BD9A-39CDE106C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0536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A82C18-D741-4270-9E40-F876A9CCC2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24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A82C18-D741-4270-9E40-F876A9CCC2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27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2C86-8AC2-0C83-D401-889064E930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751704-9F5B-8C6E-F635-263F1AE408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C25C3A-1277-6685-6C46-D7C659DC9A16}"/>
              </a:ext>
            </a:extLst>
          </p:cNvPr>
          <p:cNvSpPr>
            <a:spLocks noGrp="1"/>
          </p:cNvSpPr>
          <p:nvPr>
            <p:ph type="dt" sz="half" idx="10"/>
          </p:nvPr>
        </p:nvSpPr>
        <p:spPr/>
        <p:txBody>
          <a:bodyPr/>
          <a:lstStyle/>
          <a:p>
            <a:fld id="{97295AD7-F9AA-4765-8943-F0D5CED79FFF}" type="datetimeFigureOut">
              <a:rPr lang="en-US" smtClean="0"/>
              <a:t>1/2/2024</a:t>
            </a:fld>
            <a:endParaRPr lang="en-US"/>
          </a:p>
        </p:txBody>
      </p:sp>
      <p:sp>
        <p:nvSpPr>
          <p:cNvPr id="5" name="Footer Placeholder 4">
            <a:extLst>
              <a:ext uri="{FF2B5EF4-FFF2-40B4-BE49-F238E27FC236}">
                <a16:creationId xmlns:a16="http://schemas.microsoft.com/office/drawing/2014/main" id="{3978ABBB-0676-47D7-2D0F-788E1F560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E629F-CDEF-170C-913B-218957F47B2B}"/>
              </a:ext>
            </a:extLst>
          </p:cNvPr>
          <p:cNvSpPr>
            <a:spLocks noGrp="1"/>
          </p:cNvSpPr>
          <p:nvPr>
            <p:ph type="sldNum" sz="quarter" idx="12"/>
          </p:nvPr>
        </p:nvSpPr>
        <p:spPr/>
        <p:txBody>
          <a:bodyPr/>
          <a:lstStyle/>
          <a:p>
            <a:fld id="{082BCBCE-2F0F-498B-8F8A-8377FE517E91}" type="slidenum">
              <a:rPr lang="en-US" smtClean="0"/>
              <a:t>‹#›</a:t>
            </a:fld>
            <a:endParaRPr lang="en-US"/>
          </a:p>
        </p:txBody>
      </p:sp>
    </p:spTree>
    <p:extLst>
      <p:ext uri="{BB962C8B-B14F-4D97-AF65-F5344CB8AC3E}">
        <p14:creationId xmlns:p14="http://schemas.microsoft.com/office/powerpoint/2010/main" val="2760273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5A2F-7965-0CE5-41F3-EB125AA7B1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298329-8E05-F627-FCB5-0587F9384D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1D544F-3177-D7F7-09FE-91E5E693A828}"/>
              </a:ext>
            </a:extLst>
          </p:cNvPr>
          <p:cNvSpPr>
            <a:spLocks noGrp="1"/>
          </p:cNvSpPr>
          <p:nvPr>
            <p:ph type="dt" sz="half" idx="10"/>
          </p:nvPr>
        </p:nvSpPr>
        <p:spPr/>
        <p:txBody>
          <a:bodyPr/>
          <a:lstStyle/>
          <a:p>
            <a:fld id="{97295AD7-F9AA-4765-8943-F0D5CED79FFF}" type="datetimeFigureOut">
              <a:rPr lang="en-US" smtClean="0"/>
              <a:t>1/2/2024</a:t>
            </a:fld>
            <a:endParaRPr lang="en-US"/>
          </a:p>
        </p:txBody>
      </p:sp>
      <p:sp>
        <p:nvSpPr>
          <p:cNvPr id="5" name="Footer Placeholder 4">
            <a:extLst>
              <a:ext uri="{FF2B5EF4-FFF2-40B4-BE49-F238E27FC236}">
                <a16:creationId xmlns:a16="http://schemas.microsoft.com/office/drawing/2014/main" id="{AEC30F1A-BB7A-BC1F-983D-EC8EBBD5C5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385C4-15FF-EB79-B9F4-D7AC4D589E4C}"/>
              </a:ext>
            </a:extLst>
          </p:cNvPr>
          <p:cNvSpPr>
            <a:spLocks noGrp="1"/>
          </p:cNvSpPr>
          <p:nvPr>
            <p:ph type="sldNum" sz="quarter" idx="12"/>
          </p:nvPr>
        </p:nvSpPr>
        <p:spPr/>
        <p:txBody>
          <a:bodyPr/>
          <a:lstStyle/>
          <a:p>
            <a:fld id="{082BCBCE-2F0F-498B-8F8A-8377FE517E91}" type="slidenum">
              <a:rPr lang="en-US" smtClean="0"/>
              <a:t>‹#›</a:t>
            </a:fld>
            <a:endParaRPr lang="en-US"/>
          </a:p>
        </p:txBody>
      </p:sp>
    </p:spTree>
    <p:extLst>
      <p:ext uri="{BB962C8B-B14F-4D97-AF65-F5344CB8AC3E}">
        <p14:creationId xmlns:p14="http://schemas.microsoft.com/office/powerpoint/2010/main" val="19331214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7F7E43-9750-4039-A219-C735CDDF0C52}"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7761111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7F7E43-9750-4039-A219-C735CDDF0C52}"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26809411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7F7E43-9750-4039-A219-C735CDDF0C52}"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386616241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7F7E43-9750-4039-A219-C735CDDF0C52}"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22773062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7F7E43-9750-4039-A219-C735CDDF0C52}" type="datetimeFigureOut">
              <a:rPr lang="en-US" smtClean="0"/>
              <a:t>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2028275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47F7E43-9750-4039-A219-C735CDDF0C52}" type="datetimeFigureOut">
              <a:rPr lang="en-US" smtClean="0"/>
              <a:t>1/2/2024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7185177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47F7E43-9750-4039-A219-C735CDDF0C52}" type="datetimeFigureOut">
              <a:rPr lang="en-US" smtClean="0"/>
              <a:t>1/2/2024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31178747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47F7E43-9750-4039-A219-C735CDDF0C52}" type="datetimeFigureOut">
              <a:rPr lang="en-US" smtClean="0"/>
              <a:t>1/2/2024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25036901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47F7E43-9750-4039-A219-C735CDDF0C52}"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5388548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47F7E43-9750-4039-A219-C735CDDF0C52}"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105934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84F405-2B68-AC73-06AB-B31794D608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C06B06-3BB7-F20A-183F-5C24EC2A28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A0D6D-F17D-6236-D1F0-D8DBE8C3E4E3}"/>
              </a:ext>
            </a:extLst>
          </p:cNvPr>
          <p:cNvSpPr>
            <a:spLocks noGrp="1"/>
          </p:cNvSpPr>
          <p:nvPr>
            <p:ph type="dt" sz="half" idx="10"/>
          </p:nvPr>
        </p:nvSpPr>
        <p:spPr/>
        <p:txBody>
          <a:bodyPr/>
          <a:lstStyle/>
          <a:p>
            <a:fld id="{97295AD7-F9AA-4765-8943-F0D5CED79FFF}" type="datetimeFigureOut">
              <a:rPr lang="en-US" smtClean="0"/>
              <a:t>1/2/2024</a:t>
            </a:fld>
            <a:endParaRPr lang="en-US"/>
          </a:p>
        </p:txBody>
      </p:sp>
      <p:sp>
        <p:nvSpPr>
          <p:cNvPr id="5" name="Footer Placeholder 4">
            <a:extLst>
              <a:ext uri="{FF2B5EF4-FFF2-40B4-BE49-F238E27FC236}">
                <a16:creationId xmlns:a16="http://schemas.microsoft.com/office/drawing/2014/main" id="{EB0F067E-91AD-2DD7-2A75-ADCFFDDB5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B780F-77AA-1672-FDFB-1102F42E5EF1}"/>
              </a:ext>
            </a:extLst>
          </p:cNvPr>
          <p:cNvSpPr>
            <a:spLocks noGrp="1"/>
          </p:cNvSpPr>
          <p:nvPr>
            <p:ph type="sldNum" sz="quarter" idx="12"/>
          </p:nvPr>
        </p:nvSpPr>
        <p:spPr/>
        <p:txBody>
          <a:bodyPr/>
          <a:lstStyle/>
          <a:p>
            <a:fld id="{082BCBCE-2F0F-498B-8F8A-8377FE517E91}" type="slidenum">
              <a:rPr lang="en-US" smtClean="0"/>
              <a:t>‹#›</a:t>
            </a:fld>
            <a:endParaRPr lang="en-US"/>
          </a:p>
        </p:txBody>
      </p:sp>
    </p:spTree>
    <p:extLst>
      <p:ext uri="{BB962C8B-B14F-4D97-AF65-F5344CB8AC3E}">
        <p14:creationId xmlns:p14="http://schemas.microsoft.com/office/powerpoint/2010/main" val="182817356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47F7E43-9750-4039-A219-C735CDDF0C52}"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3020972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47F7E43-9750-4039-A219-C735CDDF0C52}"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587CF-350E-4D64-B968-AABDED4E7C70}"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972753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7F7E43-9750-4039-A219-C735CDDF0C52}"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4017446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47F7E43-9750-4039-A219-C735CDDF0C52}" type="datetimeFigureOut">
              <a:rPr lang="en-US" smtClean="0"/>
              <a:t>1/2/2024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71760686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47F7E43-9750-4039-A219-C735CDDF0C52}" type="datetimeFigureOut">
              <a:rPr lang="en-US" smtClean="0"/>
              <a:t>1/2/2024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4280674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7F7E43-9750-4039-A219-C735CDDF0C52}"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4620729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7F7E43-9750-4039-A219-C735CDDF0C52}"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587CF-350E-4D64-B968-AABDED4E7C70}" type="slidenum">
              <a:rPr lang="en-US" smtClean="0"/>
              <a:t>‹#›</a:t>
            </a:fld>
            <a:endParaRPr lang="en-US"/>
          </a:p>
        </p:txBody>
      </p:sp>
    </p:spTree>
    <p:extLst>
      <p:ext uri="{BB962C8B-B14F-4D97-AF65-F5344CB8AC3E}">
        <p14:creationId xmlns:p14="http://schemas.microsoft.com/office/powerpoint/2010/main" val="2637249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6799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68288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23997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53671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35410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3526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9155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1205038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0882-7376-DD5C-FD97-36DCF62290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DBD179-AA54-5792-CDAC-B502FB43D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049D4-AE29-5A2D-AE26-B2A2EE404D63}"/>
              </a:ext>
            </a:extLst>
          </p:cNvPr>
          <p:cNvSpPr>
            <a:spLocks noGrp="1"/>
          </p:cNvSpPr>
          <p:nvPr>
            <p:ph type="dt" sz="half" idx="10"/>
          </p:nvPr>
        </p:nvSpPr>
        <p:spPr/>
        <p:txBody>
          <a:bodyPr/>
          <a:lstStyle/>
          <a:p>
            <a:fld id="{97295AD7-F9AA-4765-8943-F0D5CED79FFF}" type="datetimeFigureOut">
              <a:rPr lang="en-US" smtClean="0"/>
              <a:t>1/2/2024</a:t>
            </a:fld>
            <a:endParaRPr lang="en-US"/>
          </a:p>
        </p:txBody>
      </p:sp>
      <p:sp>
        <p:nvSpPr>
          <p:cNvPr id="5" name="Footer Placeholder 4">
            <a:extLst>
              <a:ext uri="{FF2B5EF4-FFF2-40B4-BE49-F238E27FC236}">
                <a16:creationId xmlns:a16="http://schemas.microsoft.com/office/drawing/2014/main" id="{60EF5FCA-4C1C-070F-0E76-F927A1B04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DB34D-54AF-4707-F7F9-A8F7B720A7FC}"/>
              </a:ext>
            </a:extLst>
          </p:cNvPr>
          <p:cNvSpPr>
            <a:spLocks noGrp="1"/>
          </p:cNvSpPr>
          <p:nvPr>
            <p:ph type="sldNum" sz="quarter" idx="12"/>
          </p:nvPr>
        </p:nvSpPr>
        <p:spPr/>
        <p:txBody>
          <a:bodyPr/>
          <a:lstStyle/>
          <a:p>
            <a:fld id="{082BCBCE-2F0F-498B-8F8A-8377FE517E91}" type="slidenum">
              <a:rPr lang="en-US" smtClean="0"/>
              <a:t>‹#›</a:t>
            </a:fld>
            <a:endParaRPr lang="en-US"/>
          </a:p>
        </p:txBody>
      </p:sp>
    </p:spTree>
    <p:extLst>
      <p:ext uri="{BB962C8B-B14F-4D97-AF65-F5344CB8AC3E}">
        <p14:creationId xmlns:p14="http://schemas.microsoft.com/office/powerpoint/2010/main" val="3746219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2779293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2765486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712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1621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3472660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2839380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82925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7557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4576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30420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09A1-1BF8-1760-72AA-0F42D7C452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E11E95-2E05-5CFF-9627-37385BE909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28799B-EE9E-4E18-C5EF-C90FF3633A94}"/>
              </a:ext>
            </a:extLst>
          </p:cNvPr>
          <p:cNvSpPr>
            <a:spLocks noGrp="1"/>
          </p:cNvSpPr>
          <p:nvPr>
            <p:ph type="dt" sz="half" idx="10"/>
          </p:nvPr>
        </p:nvSpPr>
        <p:spPr/>
        <p:txBody>
          <a:bodyPr/>
          <a:lstStyle/>
          <a:p>
            <a:fld id="{97295AD7-F9AA-4765-8943-F0D5CED79FFF}" type="datetimeFigureOut">
              <a:rPr lang="en-US" smtClean="0"/>
              <a:t>1/2/2024</a:t>
            </a:fld>
            <a:endParaRPr lang="en-US"/>
          </a:p>
        </p:txBody>
      </p:sp>
      <p:sp>
        <p:nvSpPr>
          <p:cNvPr id="5" name="Footer Placeholder 4">
            <a:extLst>
              <a:ext uri="{FF2B5EF4-FFF2-40B4-BE49-F238E27FC236}">
                <a16:creationId xmlns:a16="http://schemas.microsoft.com/office/drawing/2014/main" id="{9A923EC5-B187-B778-3DEA-D6F5A3829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50FBD-D395-2470-8801-5BD951A3C157}"/>
              </a:ext>
            </a:extLst>
          </p:cNvPr>
          <p:cNvSpPr>
            <a:spLocks noGrp="1"/>
          </p:cNvSpPr>
          <p:nvPr>
            <p:ph type="sldNum" sz="quarter" idx="12"/>
          </p:nvPr>
        </p:nvSpPr>
        <p:spPr/>
        <p:txBody>
          <a:bodyPr/>
          <a:lstStyle/>
          <a:p>
            <a:fld id="{082BCBCE-2F0F-498B-8F8A-8377FE517E91}" type="slidenum">
              <a:rPr lang="en-US" smtClean="0"/>
              <a:t>‹#›</a:t>
            </a:fld>
            <a:endParaRPr lang="en-US"/>
          </a:p>
        </p:txBody>
      </p:sp>
    </p:spTree>
    <p:extLst>
      <p:ext uri="{BB962C8B-B14F-4D97-AF65-F5344CB8AC3E}">
        <p14:creationId xmlns:p14="http://schemas.microsoft.com/office/powerpoint/2010/main" val="782288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26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5379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7B8440-10B0-46AF-9E74-6D79F1FEDD2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1376686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77B8440-10B0-46AF-9E74-6D79F1FEDD2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15093079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7B8440-10B0-46AF-9E74-6D79F1FEDD2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1547749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7B8440-10B0-46AF-9E74-6D79F1FEDD28}"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33282159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7B8440-10B0-46AF-9E74-6D79F1FEDD28}" type="datetimeFigureOut">
              <a:rPr lang="en-US" smtClean="0"/>
              <a:t>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2232391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77B8440-10B0-46AF-9E74-6D79F1FEDD28}" type="datetimeFigureOut">
              <a:rPr lang="en-US" smtClean="0"/>
              <a:t>1/2/2024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2072217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77B8440-10B0-46AF-9E74-6D79F1FEDD28}" type="datetimeFigureOut">
              <a:rPr lang="en-US" smtClean="0"/>
              <a:t>1/2/2024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21936429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77B8440-10B0-46AF-9E74-6D79F1FEDD28}" type="datetimeFigureOut">
              <a:rPr lang="en-US" smtClean="0"/>
              <a:t>1/2/2024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3453025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D3775-F410-6A28-729B-5FA5CA853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7743C3-4A8C-CD08-F8B4-1A869B4EC2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DBBB59-1228-5158-25EB-72141BB9B9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EC5B89-0C0B-F103-8C4F-47A42FF4BE1B}"/>
              </a:ext>
            </a:extLst>
          </p:cNvPr>
          <p:cNvSpPr>
            <a:spLocks noGrp="1"/>
          </p:cNvSpPr>
          <p:nvPr>
            <p:ph type="dt" sz="half" idx="10"/>
          </p:nvPr>
        </p:nvSpPr>
        <p:spPr/>
        <p:txBody>
          <a:bodyPr/>
          <a:lstStyle/>
          <a:p>
            <a:fld id="{97295AD7-F9AA-4765-8943-F0D5CED79FFF}" type="datetimeFigureOut">
              <a:rPr lang="en-US" smtClean="0"/>
              <a:t>1/2/2024</a:t>
            </a:fld>
            <a:endParaRPr lang="en-US"/>
          </a:p>
        </p:txBody>
      </p:sp>
      <p:sp>
        <p:nvSpPr>
          <p:cNvPr id="6" name="Footer Placeholder 5">
            <a:extLst>
              <a:ext uri="{FF2B5EF4-FFF2-40B4-BE49-F238E27FC236}">
                <a16:creationId xmlns:a16="http://schemas.microsoft.com/office/drawing/2014/main" id="{438CB17A-9F96-5D43-EABB-C50183E15F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0DDD4-9090-0491-3749-63E2044DA38B}"/>
              </a:ext>
            </a:extLst>
          </p:cNvPr>
          <p:cNvSpPr>
            <a:spLocks noGrp="1"/>
          </p:cNvSpPr>
          <p:nvPr>
            <p:ph type="sldNum" sz="quarter" idx="12"/>
          </p:nvPr>
        </p:nvSpPr>
        <p:spPr/>
        <p:txBody>
          <a:bodyPr/>
          <a:lstStyle/>
          <a:p>
            <a:fld id="{082BCBCE-2F0F-498B-8F8A-8377FE517E91}" type="slidenum">
              <a:rPr lang="en-US" smtClean="0"/>
              <a:t>‹#›</a:t>
            </a:fld>
            <a:endParaRPr lang="en-US"/>
          </a:p>
        </p:txBody>
      </p:sp>
    </p:spTree>
    <p:extLst>
      <p:ext uri="{BB962C8B-B14F-4D97-AF65-F5344CB8AC3E}">
        <p14:creationId xmlns:p14="http://schemas.microsoft.com/office/powerpoint/2010/main" val="42451185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7B8440-10B0-46AF-9E74-6D79F1FEDD28}"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13800013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7B8440-10B0-46AF-9E74-6D79F1FEDD28}"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36089070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7B8440-10B0-46AF-9E74-6D79F1FEDD2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39783054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7B8440-10B0-46AF-9E74-6D79F1FEDD2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A2BFF-173A-4AC7-AFBB-16A1AF51AC3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754888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7B8440-10B0-46AF-9E74-6D79F1FEDD2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39451826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77B8440-10B0-46AF-9E74-6D79F1FEDD28}" type="datetimeFigureOut">
              <a:rPr lang="en-US" smtClean="0"/>
              <a:t>1/2/2024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42507157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77B8440-10B0-46AF-9E74-6D79F1FEDD28}" type="datetimeFigureOut">
              <a:rPr lang="en-US" smtClean="0"/>
              <a:t>1/2/2024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13662206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7B8440-10B0-46AF-9E74-6D79F1FEDD2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20431343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7B8440-10B0-46AF-9E74-6D79F1FEDD2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A2BFF-173A-4AC7-AFBB-16A1AF51AC38}" type="slidenum">
              <a:rPr lang="en-US" smtClean="0"/>
              <a:t>‹#›</a:t>
            </a:fld>
            <a:endParaRPr lang="en-US"/>
          </a:p>
        </p:txBody>
      </p:sp>
    </p:spTree>
    <p:extLst>
      <p:ext uri="{BB962C8B-B14F-4D97-AF65-F5344CB8AC3E}">
        <p14:creationId xmlns:p14="http://schemas.microsoft.com/office/powerpoint/2010/main" val="41424364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ounded Rectangle 9"/>
          <p:cNvSpPr/>
          <p:nvPr/>
        </p:nvSpPr>
        <p:spPr>
          <a:xfrm>
            <a:off x="558129"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5" name="Title 4"/>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963168" y="3685032"/>
            <a:ext cx="103632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BCDBF33B-D6F8-4F02-9FF0-FD393938FBDA}" type="datetimeFigureOut">
              <a:rPr lang="en-US" smtClean="0"/>
              <a:t>1/2/2024</a:t>
            </a:fld>
            <a:endParaRPr lang="en-US"/>
          </a:p>
        </p:txBody>
      </p:sp>
      <p:sp>
        <p:nvSpPr>
          <p:cNvPr id="8" name="Footer Placeholder 7"/>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7513105F-5BA2-4676-9AF4-71D1456A247F}" type="slidenum">
              <a:rPr lang="en-US" smtClean="0"/>
              <a:t>‹#›</a:t>
            </a:fld>
            <a:endParaRPr lang="en-US"/>
          </a:p>
        </p:txBody>
      </p:sp>
    </p:spTree>
    <p:extLst>
      <p:ext uri="{BB962C8B-B14F-4D97-AF65-F5344CB8AC3E}">
        <p14:creationId xmlns:p14="http://schemas.microsoft.com/office/powerpoint/2010/main" val="22291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5790-1396-DB2C-D979-F6D9C4E473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E6F877-2B27-697B-9952-8FDAB20ACA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409D48-630A-1257-79D6-2557074512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EC51C7-320C-5ED1-1484-6682548A3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2588A3-67C3-9D0F-26DB-7C74F93F15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4005C2-A50A-A1D0-E50E-C50B51C2FEDB}"/>
              </a:ext>
            </a:extLst>
          </p:cNvPr>
          <p:cNvSpPr>
            <a:spLocks noGrp="1"/>
          </p:cNvSpPr>
          <p:nvPr>
            <p:ph type="dt" sz="half" idx="10"/>
          </p:nvPr>
        </p:nvSpPr>
        <p:spPr/>
        <p:txBody>
          <a:bodyPr/>
          <a:lstStyle/>
          <a:p>
            <a:fld id="{97295AD7-F9AA-4765-8943-F0D5CED79FFF}" type="datetimeFigureOut">
              <a:rPr lang="en-US" smtClean="0"/>
              <a:t>1/2/2024</a:t>
            </a:fld>
            <a:endParaRPr lang="en-US"/>
          </a:p>
        </p:txBody>
      </p:sp>
      <p:sp>
        <p:nvSpPr>
          <p:cNvPr id="8" name="Footer Placeholder 7">
            <a:extLst>
              <a:ext uri="{FF2B5EF4-FFF2-40B4-BE49-F238E27FC236}">
                <a16:creationId xmlns:a16="http://schemas.microsoft.com/office/drawing/2014/main" id="{CC23E654-5524-3668-9457-E98FE9DD76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AE90-80B1-1258-F944-6C31F571C647}"/>
              </a:ext>
            </a:extLst>
          </p:cNvPr>
          <p:cNvSpPr>
            <a:spLocks noGrp="1"/>
          </p:cNvSpPr>
          <p:nvPr>
            <p:ph type="sldNum" sz="quarter" idx="12"/>
          </p:nvPr>
        </p:nvSpPr>
        <p:spPr/>
        <p:txBody>
          <a:bodyPr/>
          <a:lstStyle/>
          <a:p>
            <a:fld id="{082BCBCE-2F0F-498B-8F8A-8377FE517E91}" type="slidenum">
              <a:rPr lang="en-US" smtClean="0"/>
              <a:t>‹#›</a:t>
            </a:fld>
            <a:endParaRPr lang="en-US"/>
          </a:p>
        </p:txBody>
      </p:sp>
    </p:spTree>
    <p:extLst>
      <p:ext uri="{BB962C8B-B14F-4D97-AF65-F5344CB8AC3E}">
        <p14:creationId xmlns:p14="http://schemas.microsoft.com/office/powerpoint/2010/main" val="21489700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p>
            <a:r>
              <a:rPr kumimoji="0" lang="en-US"/>
              <a:t>Click to edit Master title style</a:t>
            </a:r>
          </a:p>
        </p:txBody>
      </p:sp>
      <p:sp>
        <p:nvSpPr>
          <p:cNvPr id="3" name="Content Placeholder 2"/>
          <p:cNvSpPr>
            <a:spLocks noGrp="1"/>
          </p:cNvSpPr>
          <p:nvPr>
            <p:ph idx="1"/>
          </p:nvPr>
        </p:nvSpPr>
        <p:spPr>
          <a:xfrm>
            <a:off x="670560" y="530352"/>
            <a:ext cx="1091184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CDBF33B-D6F8-4F02-9FF0-FD393938FBDA}"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13105F-5BA2-4676-9AF4-71D1456A247F}" type="slidenum">
              <a:rPr lang="en-US" smtClean="0"/>
              <a:t>‹#›</a:t>
            </a:fld>
            <a:endParaRPr lang="en-US"/>
          </a:p>
        </p:txBody>
      </p:sp>
    </p:spTree>
    <p:extLst>
      <p:ext uri="{BB962C8B-B14F-4D97-AF65-F5344CB8AC3E}">
        <p14:creationId xmlns:p14="http://schemas.microsoft.com/office/powerpoint/2010/main" val="20862086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ounded Rectangle 10"/>
          <p:cNvSpPr/>
          <p:nvPr/>
        </p:nvSpPr>
        <p:spPr>
          <a:xfrm>
            <a:off x="558129" y="434163"/>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624459" y="5624484"/>
            <a:ext cx="1091184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CDBF33B-D6F8-4F02-9FF0-FD393938FBDA}"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13105F-5BA2-4676-9AF4-71D1456A247F}" type="slidenum">
              <a:rPr lang="en-US" smtClean="0"/>
              <a:t>‹#›</a:t>
            </a:fld>
            <a:endParaRPr lang="en-US"/>
          </a:p>
        </p:txBody>
      </p:sp>
    </p:spTree>
    <p:extLst>
      <p:ext uri="{BB962C8B-B14F-4D97-AF65-F5344CB8AC3E}">
        <p14:creationId xmlns:p14="http://schemas.microsoft.com/office/powerpoint/2010/main" val="35518046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BF33B-D6F8-4F02-9FF0-FD393938FBDA}"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13105F-5BA2-4676-9AF4-71D1456A247F}" type="slidenum">
              <a:rPr lang="en-US" smtClean="0"/>
              <a:t>‹#›</a:t>
            </a:fld>
            <a:endParaRPr lang="en-US"/>
          </a:p>
        </p:txBody>
      </p:sp>
    </p:spTree>
    <p:extLst>
      <p:ext uri="{BB962C8B-B14F-4D97-AF65-F5344CB8AC3E}">
        <p14:creationId xmlns:p14="http://schemas.microsoft.com/office/powerpoint/2010/main" val="24963938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CDBF33B-D6F8-4F02-9FF0-FD393938FBDA}" type="datetimeFigureOut">
              <a:rPr lang="en-US" smtClean="0"/>
              <a:t>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13105F-5BA2-4676-9AF4-71D1456A247F}" type="slidenum">
              <a:rPr lang="en-US" smtClean="0"/>
              <a:t>‹#›</a:t>
            </a:fld>
            <a:endParaRPr lang="en-US"/>
          </a:p>
        </p:txBody>
      </p:sp>
    </p:spTree>
    <p:extLst>
      <p:ext uri="{BB962C8B-B14F-4D97-AF65-F5344CB8AC3E}">
        <p14:creationId xmlns:p14="http://schemas.microsoft.com/office/powerpoint/2010/main" val="21988532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CDBF33B-D6F8-4F02-9FF0-FD393938FBDA}" type="datetimeFigureOut">
              <a:rPr lang="en-US" smtClean="0"/>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13105F-5BA2-4676-9AF4-71D1456A247F}" type="slidenum">
              <a:rPr lang="en-US" smtClean="0"/>
              <a:t>‹#›</a:t>
            </a:fld>
            <a:endParaRPr lang="en-US"/>
          </a:p>
        </p:txBody>
      </p:sp>
    </p:spTree>
    <p:extLst>
      <p:ext uri="{BB962C8B-B14F-4D97-AF65-F5344CB8AC3E}">
        <p14:creationId xmlns:p14="http://schemas.microsoft.com/office/powerpoint/2010/main" val="7494971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Date Placeholder 1"/>
          <p:cNvSpPr>
            <a:spLocks noGrp="1"/>
          </p:cNvSpPr>
          <p:nvPr>
            <p:ph type="dt" sz="half" idx="10"/>
          </p:nvPr>
        </p:nvSpPr>
        <p:spPr/>
        <p:txBody>
          <a:bodyPr/>
          <a:lstStyle/>
          <a:p>
            <a:fld id="{BCDBF33B-D6F8-4F02-9FF0-FD393938FBDA}" type="datetimeFigureOut">
              <a:rPr lang="en-US" smtClean="0"/>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13105F-5BA2-4676-9AF4-71D1456A247F}" type="slidenum">
              <a:rPr lang="en-US" smtClean="0"/>
              <a:t>‹#›</a:t>
            </a:fld>
            <a:endParaRPr lang="en-US"/>
          </a:p>
        </p:txBody>
      </p:sp>
    </p:spTree>
    <p:extLst>
      <p:ext uri="{BB962C8B-B14F-4D97-AF65-F5344CB8AC3E}">
        <p14:creationId xmlns:p14="http://schemas.microsoft.com/office/powerpoint/2010/main" val="42646520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85045" y="533400"/>
            <a:ext cx="39624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7385129" y="1447802"/>
            <a:ext cx="39624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BF33B-D6F8-4F02-9FF0-FD393938FBDA}"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13105F-5BA2-4676-9AF4-71D1456A247F}" type="slidenum">
              <a:rPr lang="en-US" smtClean="0"/>
              <a:t>‹#›</a:t>
            </a:fld>
            <a:endParaRPr lang="en-US"/>
          </a:p>
        </p:txBody>
      </p:sp>
    </p:spTree>
    <p:extLst>
      <p:ext uri="{BB962C8B-B14F-4D97-AF65-F5344CB8AC3E}">
        <p14:creationId xmlns:p14="http://schemas.microsoft.com/office/powerpoint/2010/main" val="21647814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ound Single Corner Rectangle 10"/>
          <p:cNvSpPr/>
          <p:nvPr/>
        </p:nvSpPr>
        <p:spPr>
          <a:xfrm>
            <a:off x="8534401"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BF33B-D6F8-4F02-9FF0-FD393938FBDA}"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13105F-5BA2-4676-9AF4-71D1456A247F}" type="slidenum">
              <a:rPr lang="en-US" smtClean="0"/>
              <a:t>‹#›</a:t>
            </a:fld>
            <a:endParaRPr lang="en-US"/>
          </a:p>
        </p:txBody>
      </p:sp>
      <p:sp>
        <p:nvSpPr>
          <p:cNvPr id="3" name="Picture Placeholder 2"/>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extLst>
      <p:ext uri="{BB962C8B-B14F-4D97-AF65-F5344CB8AC3E}">
        <p14:creationId xmlns:p14="http://schemas.microsoft.com/office/powerpoint/2010/main" val="14871246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670560" y="530352"/>
            <a:ext cx="1091184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CDBF33B-D6F8-4F02-9FF0-FD393938FBDA}"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13105F-5BA2-4676-9AF4-71D1456A247F}" type="slidenum">
              <a:rPr lang="en-US" smtClean="0"/>
              <a:t>‹#›</a:t>
            </a:fld>
            <a:endParaRPr lang="en-US"/>
          </a:p>
        </p:txBody>
      </p:sp>
    </p:spTree>
    <p:extLst>
      <p:ext uri="{BB962C8B-B14F-4D97-AF65-F5344CB8AC3E}">
        <p14:creationId xmlns:p14="http://schemas.microsoft.com/office/powerpoint/2010/main" val="5817403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5"/>
            <a:ext cx="26416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711200" y="533403"/>
            <a:ext cx="79248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CDBF33B-D6F8-4F02-9FF0-FD393938FBDA}"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13105F-5BA2-4676-9AF4-71D1456A247F}" type="slidenum">
              <a:rPr lang="en-US" smtClean="0"/>
              <a:t>‹#›</a:t>
            </a:fld>
            <a:endParaRPr lang="en-US"/>
          </a:p>
        </p:txBody>
      </p:sp>
    </p:spTree>
    <p:extLst>
      <p:ext uri="{BB962C8B-B14F-4D97-AF65-F5344CB8AC3E}">
        <p14:creationId xmlns:p14="http://schemas.microsoft.com/office/powerpoint/2010/main" val="328698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E776-DE8E-B324-DEA1-12D2F6A3ED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FE8765-A230-B4D2-1325-55CE13CF7C97}"/>
              </a:ext>
            </a:extLst>
          </p:cNvPr>
          <p:cNvSpPr>
            <a:spLocks noGrp="1"/>
          </p:cNvSpPr>
          <p:nvPr>
            <p:ph type="dt" sz="half" idx="10"/>
          </p:nvPr>
        </p:nvSpPr>
        <p:spPr/>
        <p:txBody>
          <a:bodyPr/>
          <a:lstStyle/>
          <a:p>
            <a:fld id="{97295AD7-F9AA-4765-8943-F0D5CED79FFF}" type="datetimeFigureOut">
              <a:rPr lang="en-US" smtClean="0"/>
              <a:t>1/2/2024</a:t>
            </a:fld>
            <a:endParaRPr lang="en-US"/>
          </a:p>
        </p:txBody>
      </p:sp>
      <p:sp>
        <p:nvSpPr>
          <p:cNvPr id="4" name="Footer Placeholder 3">
            <a:extLst>
              <a:ext uri="{FF2B5EF4-FFF2-40B4-BE49-F238E27FC236}">
                <a16:creationId xmlns:a16="http://schemas.microsoft.com/office/drawing/2014/main" id="{3111984F-C26B-F4E7-DAC6-EFC3EF4FA8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391550-0AB6-8145-D093-0054919F25AF}"/>
              </a:ext>
            </a:extLst>
          </p:cNvPr>
          <p:cNvSpPr>
            <a:spLocks noGrp="1"/>
          </p:cNvSpPr>
          <p:nvPr>
            <p:ph type="sldNum" sz="quarter" idx="12"/>
          </p:nvPr>
        </p:nvSpPr>
        <p:spPr/>
        <p:txBody>
          <a:bodyPr/>
          <a:lstStyle/>
          <a:p>
            <a:fld id="{082BCBCE-2F0F-498B-8F8A-8377FE517E91}" type="slidenum">
              <a:rPr lang="en-US" smtClean="0"/>
              <a:t>‹#›</a:t>
            </a:fld>
            <a:endParaRPr lang="en-US"/>
          </a:p>
        </p:txBody>
      </p:sp>
    </p:spTree>
    <p:extLst>
      <p:ext uri="{BB962C8B-B14F-4D97-AF65-F5344CB8AC3E}">
        <p14:creationId xmlns:p14="http://schemas.microsoft.com/office/powerpoint/2010/main" val="21358465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1280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066" y="101230"/>
            <a:ext cx="10972941" cy="1302499"/>
          </a:xfrm>
          <a:prstGeom prst="rect">
            <a:avLst/>
          </a:prstGeom>
        </p:spPr>
        <p:txBody>
          <a:bodyPr lIns="0" tIns="0" rIns="0" bIns="0" anchor="ctr"/>
          <a:lstStyle/>
          <a:p>
            <a:pPr algn="ctr"/>
            <a:endParaRPr lang="en-US" sz="9165" b="0" strike="noStrike" spc="-2">
              <a:solidFill>
                <a:srgbClr val="000000"/>
              </a:solidFill>
              <a:uFill>
                <a:solidFill>
                  <a:srgbClr val="FFFFFF"/>
                </a:solidFill>
              </a:uFill>
              <a:latin typeface="Arial"/>
            </a:endParaRPr>
          </a:p>
        </p:txBody>
      </p:sp>
      <p:sp>
        <p:nvSpPr>
          <p:cNvPr id="3" name="PlaceHolder 2"/>
          <p:cNvSpPr>
            <a:spLocks noGrp="1"/>
          </p:cNvSpPr>
          <p:nvPr>
            <p:ph type="subTitle"/>
          </p:nvPr>
        </p:nvSpPr>
        <p:spPr>
          <a:xfrm>
            <a:off x="609066" y="1428474"/>
            <a:ext cx="10972941" cy="3540817"/>
          </a:xfrm>
          <a:prstGeom prst="rect">
            <a:avLst/>
          </a:prstGeom>
        </p:spPr>
        <p:txBody>
          <a:bodyPr lIns="0" tIns="0" rIns="0" bIns="0" anchor="ctr"/>
          <a:lstStyle/>
          <a:p>
            <a:pPr algn="ctr"/>
            <a:endParaRPr lang="en-US" sz="6665" b="0" strike="noStrike" spc="-2">
              <a:solidFill>
                <a:srgbClr val="000000"/>
              </a:solidFill>
              <a:uFill>
                <a:solidFill>
                  <a:srgbClr val="FFFFFF"/>
                </a:solidFill>
              </a:uFill>
              <a:latin typeface="Arial"/>
            </a:endParaRPr>
          </a:p>
        </p:txBody>
      </p:sp>
    </p:spTree>
    <p:extLst>
      <p:ext uri="{BB962C8B-B14F-4D97-AF65-F5344CB8AC3E}">
        <p14:creationId xmlns:p14="http://schemas.microsoft.com/office/powerpoint/2010/main" val="28849854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066" y="101230"/>
            <a:ext cx="10972941" cy="1302499"/>
          </a:xfrm>
          <a:prstGeom prst="rect">
            <a:avLst/>
          </a:prstGeom>
        </p:spPr>
        <p:txBody>
          <a:bodyPr lIns="0" tIns="0" rIns="0" bIns="0" anchor="ctr"/>
          <a:lstStyle/>
          <a:p>
            <a:pPr algn="ctr"/>
            <a:endParaRPr lang="en-US" sz="9165" b="0" strike="noStrike" spc="-2">
              <a:solidFill>
                <a:srgbClr val="000000"/>
              </a:solidFill>
              <a:uFill>
                <a:solidFill>
                  <a:srgbClr val="FFFFFF"/>
                </a:solidFill>
              </a:uFill>
              <a:latin typeface="Arial"/>
            </a:endParaRPr>
          </a:p>
        </p:txBody>
      </p:sp>
      <p:sp>
        <p:nvSpPr>
          <p:cNvPr id="5" name="PlaceHolder 2"/>
          <p:cNvSpPr>
            <a:spLocks noGrp="1"/>
          </p:cNvSpPr>
          <p:nvPr>
            <p:ph type="body"/>
          </p:nvPr>
        </p:nvSpPr>
        <p:spPr>
          <a:xfrm>
            <a:off x="609066" y="1428474"/>
            <a:ext cx="10972941" cy="3540817"/>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Tree>
    <p:extLst>
      <p:ext uri="{BB962C8B-B14F-4D97-AF65-F5344CB8AC3E}">
        <p14:creationId xmlns:p14="http://schemas.microsoft.com/office/powerpoint/2010/main" val="1410869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066" y="101230"/>
            <a:ext cx="10972941" cy="1302499"/>
          </a:xfrm>
          <a:prstGeom prst="rect">
            <a:avLst/>
          </a:prstGeom>
        </p:spPr>
        <p:txBody>
          <a:bodyPr lIns="0" tIns="0" rIns="0" bIns="0" anchor="ctr"/>
          <a:lstStyle/>
          <a:p>
            <a:pPr algn="ctr"/>
            <a:endParaRPr lang="en-US" sz="9165" b="0" strike="noStrike" spc="-2">
              <a:solidFill>
                <a:srgbClr val="000000"/>
              </a:solidFill>
              <a:uFill>
                <a:solidFill>
                  <a:srgbClr val="FFFFFF"/>
                </a:solidFill>
              </a:uFill>
              <a:latin typeface="Arial"/>
            </a:endParaRPr>
          </a:p>
        </p:txBody>
      </p:sp>
      <p:sp>
        <p:nvSpPr>
          <p:cNvPr id="7" name="PlaceHolder 2"/>
          <p:cNvSpPr>
            <a:spLocks noGrp="1"/>
          </p:cNvSpPr>
          <p:nvPr>
            <p:ph type="body"/>
          </p:nvPr>
        </p:nvSpPr>
        <p:spPr>
          <a:xfrm>
            <a:off x="609066" y="1428474"/>
            <a:ext cx="5354081" cy="3540817"/>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8" name="PlaceHolder 3"/>
          <p:cNvSpPr>
            <a:spLocks noGrp="1"/>
          </p:cNvSpPr>
          <p:nvPr>
            <p:ph type="body"/>
          </p:nvPr>
        </p:nvSpPr>
        <p:spPr>
          <a:xfrm>
            <a:off x="6231676" y="1428474"/>
            <a:ext cx="5354081" cy="3540817"/>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Tree>
    <p:extLst>
      <p:ext uri="{BB962C8B-B14F-4D97-AF65-F5344CB8AC3E}">
        <p14:creationId xmlns:p14="http://schemas.microsoft.com/office/powerpoint/2010/main" val="32839325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066" y="101230"/>
            <a:ext cx="10972941" cy="1302499"/>
          </a:xfrm>
          <a:prstGeom prst="rect">
            <a:avLst/>
          </a:prstGeom>
        </p:spPr>
        <p:txBody>
          <a:bodyPr lIns="0" tIns="0" rIns="0" bIns="0" anchor="ctr"/>
          <a:lstStyle/>
          <a:p>
            <a:pPr algn="ctr"/>
            <a:endParaRPr lang="en-US" sz="9165" b="0" strike="noStrike" spc="-2">
              <a:solidFill>
                <a:srgbClr val="000000"/>
              </a:solidFill>
              <a:uFill>
                <a:solidFill>
                  <a:srgbClr val="FFFFFF"/>
                </a:solidFill>
              </a:uFill>
              <a:latin typeface="Arial"/>
            </a:endParaRPr>
          </a:p>
        </p:txBody>
      </p:sp>
    </p:spTree>
    <p:extLst>
      <p:ext uri="{BB962C8B-B14F-4D97-AF65-F5344CB8AC3E}">
        <p14:creationId xmlns:p14="http://schemas.microsoft.com/office/powerpoint/2010/main" val="3766601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066" y="242953"/>
            <a:ext cx="10972941" cy="4726338"/>
          </a:xfrm>
          <a:prstGeom prst="rect">
            <a:avLst/>
          </a:prstGeom>
        </p:spPr>
        <p:txBody>
          <a:bodyPr lIns="0" tIns="0" rIns="0" bIns="0" anchor="ctr"/>
          <a:lstStyle/>
          <a:p>
            <a:pPr algn="ctr"/>
            <a:endParaRPr lang="en-US" sz="6665" b="0" strike="noStrike" spc="-2">
              <a:solidFill>
                <a:srgbClr val="000000"/>
              </a:solidFill>
              <a:uFill>
                <a:solidFill>
                  <a:srgbClr val="FFFFFF"/>
                </a:solidFill>
              </a:uFill>
              <a:latin typeface="Arial"/>
            </a:endParaRPr>
          </a:p>
        </p:txBody>
      </p:sp>
    </p:spTree>
    <p:extLst>
      <p:ext uri="{BB962C8B-B14F-4D97-AF65-F5344CB8AC3E}">
        <p14:creationId xmlns:p14="http://schemas.microsoft.com/office/powerpoint/2010/main" val="33164277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066" y="101230"/>
            <a:ext cx="10972941" cy="1302499"/>
          </a:xfrm>
          <a:prstGeom prst="rect">
            <a:avLst/>
          </a:prstGeom>
        </p:spPr>
        <p:txBody>
          <a:bodyPr lIns="0" tIns="0" rIns="0" bIns="0" anchor="ctr"/>
          <a:lstStyle/>
          <a:p>
            <a:pPr algn="ctr"/>
            <a:endParaRPr lang="en-US" sz="9165" b="0" strike="noStrike" spc="-2">
              <a:solidFill>
                <a:srgbClr val="000000"/>
              </a:solidFill>
              <a:uFill>
                <a:solidFill>
                  <a:srgbClr val="FFFFFF"/>
                </a:solidFill>
              </a:uFill>
              <a:latin typeface="Arial"/>
            </a:endParaRPr>
          </a:p>
        </p:txBody>
      </p:sp>
      <p:sp>
        <p:nvSpPr>
          <p:cNvPr id="12" name="PlaceHolder 2"/>
          <p:cNvSpPr>
            <a:spLocks noGrp="1"/>
          </p:cNvSpPr>
          <p:nvPr>
            <p:ph type="body"/>
          </p:nvPr>
        </p:nvSpPr>
        <p:spPr>
          <a:xfrm>
            <a:off x="609066" y="1428475"/>
            <a:ext cx="535408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13" name="PlaceHolder 3"/>
          <p:cNvSpPr>
            <a:spLocks noGrp="1"/>
          </p:cNvSpPr>
          <p:nvPr>
            <p:ph type="body"/>
          </p:nvPr>
        </p:nvSpPr>
        <p:spPr>
          <a:xfrm>
            <a:off x="609066" y="3278368"/>
            <a:ext cx="535408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14" name="PlaceHolder 4"/>
          <p:cNvSpPr>
            <a:spLocks noGrp="1"/>
          </p:cNvSpPr>
          <p:nvPr>
            <p:ph type="body"/>
          </p:nvPr>
        </p:nvSpPr>
        <p:spPr>
          <a:xfrm>
            <a:off x="6231676" y="1428474"/>
            <a:ext cx="5354081" cy="3540817"/>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Tree>
    <p:extLst>
      <p:ext uri="{BB962C8B-B14F-4D97-AF65-F5344CB8AC3E}">
        <p14:creationId xmlns:p14="http://schemas.microsoft.com/office/powerpoint/2010/main" val="496917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066" y="101230"/>
            <a:ext cx="10972941" cy="1302499"/>
          </a:xfrm>
          <a:prstGeom prst="rect">
            <a:avLst/>
          </a:prstGeom>
        </p:spPr>
        <p:txBody>
          <a:bodyPr lIns="0" tIns="0" rIns="0" bIns="0" anchor="ctr"/>
          <a:lstStyle/>
          <a:p>
            <a:pPr algn="ctr"/>
            <a:endParaRPr lang="en-US" sz="9165" b="0" strike="noStrike" spc="-2">
              <a:solidFill>
                <a:srgbClr val="000000"/>
              </a:solidFill>
              <a:uFill>
                <a:solidFill>
                  <a:srgbClr val="FFFFFF"/>
                </a:solidFill>
              </a:uFill>
              <a:latin typeface="Arial"/>
            </a:endParaRPr>
          </a:p>
        </p:txBody>
      </p:sp>
      <p:sp>
        <p:nvSpPr>
          <p:cNvPr id="16" name="PlaceHolder 2"/>
          <p:cNvSpPr>
            <a:spLocks noGrp="1"/>
          </p:cNvSpPr>
          <p:nvPr>
            <p:ph type="body"/>
          </p:nvPr>
        </p:nvSpPr>
        <p:spPr>
          <a:xfrm>
            <a:off x="609066" y="1428474"/>
            <a:ext cx="5354081" cy="3540817"/>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17" name="PlaceHolder 3"/>
          <p:cNvSpPr>
            <a:spLocks noGrp="1"/>
          </p:cNvSpPr>
          <p:nvPr>
            <p:ph type="body"/>
          </p:nvPr>
        </p:nvSpPr>
        <p:spPr>
          <a:xfrm>
            <a:off x="6231676" y="1428475"/>
            <a:ext cx="535408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18" name="PlaceHolder 4"/>
          <p:cNvSpPr>
            <a:spLocks noGrp="1"/>
          </p:cNvSpPr>
          <p:nvPr>
            <p:ph type="body"/>
          </p:nvPr>
        </p:nvSpPr>
        <p:spPr>
          <a:xfrm>
            <a:off x="6231676" y="3278368"/>
            <a:ext cx="535408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Tree>
    <p:extLst>
      <p:ext uri="{BB962C8B-B14F-4D97-AF65-F5344CB8AC3E}">
        <p14:creationId xmlns:p14="http://schemas.microsoft.com/office/powerpoint/2010/main" val="28482810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066" y="101230"/>
            <a:ext cx="10972941" cy="1302499"/>
          </a:xfrm>
          <a:prstGeom prst="rect">
            <a:avLst/>
          </a:prstGeom>
        </p:spPr>
        <p:txBody>
          <a:bodyPr lIns="0" tIns="0" rIns="0" bIns="0" anchor="ctr"/>
          <a:lstStyle/>
          <a:p>
            <a:pPr algn="ctr"/>
            <a:endParaRPr lang="en-US" sz="9165" b="0" strike="noStrike" spc="-2">
              <a:solidFill>
                <a:srgbClr val="000000"/>
              </a:solidFill>
              <a:uFill>
                <a:solidFill>
                  <a:srgbClr val="FFFFFF"/>
                </a:solidFill>
              </a:uFill>
              <a:latin typeface="Arial"/>
            </a:endParaRPr>
          </a:p>
        </p:txBody>
      </p:sp>
      <p:sp>
        <p:nvSpPr>
          <p:cNvPr id="20" name="PlaceHolder 2"/>
          <p:cNvSpPr>
            <a:spLocks noGrp="1"/>
          </p:cNvSpPr>
          <p:nvPr>
            <p:ph type="body"/>
          </p:nvPr>
        </p:nvSpPr>
        <p:spPr>
          <a:xfrm>
            <a:off x="609066" y="1428475"/>
            <a:ext cx="535408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21" name="PlaceHolder 3"/>
          <p:cNvSpPr>
            <a:spLocks noGrp="1"/>
          </p:cNvSpPr>
          <p:nvPr>
            <p:ph type="body"/>
          </p:nvPr>
        </p:nvSpPr>
        <p:spPr>
          <a:xfrm>
            <a:off x="6231676" y="1428475"/>
            <a:ext cx="535408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22" name="PlaceHolder 4"/>
          <p:cNvSpPr>
            <a:spLocks noGrp="1"/>
          </p:cNvSpPr>
          <p:nvPr>
            <p:ph type="body"/>
          </p:nvPr>
        </p:nvSpPr>
        <p:spPr>
          <a:xfrm>
            <a:off x="609066" y="3278368"/>
            <a:ext cx="1097294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Tree>
    <p:extLst>
      <p:ext uri="{BB962C8B-B14F-4D97-AF65-F5344CB8AC3E}">
        <p14:creationId xmlns:p14="http://schemas.microsoft.com/office/powerpoint/2010/main" val="3390523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066" y="101230"/>
            <a:ext cx="10972941" cy="1302499"/>
          </a:xfrm>
          <a:prstGeom prst="rect">
            <a:avLst/>
          </a:prstGeom>
        </p:spPr>
        <p:txBody>
          <a:bodyPr lIns="0" tIns="0" rIns="0" bIns="0" anchor="ctr"/>
          <a:lstStyle/>
          <a:p>
            <a:pPr algn="ctr"/>
            <a:endParaRPr lang="en-US" sz="9165" b="0" strike="noStrike" spc="-2">
              <a:solidFill>
                <a:srgbClr val="000000"/>
              </a:solidFill>
              <a:uFill>
                <a:solidFill>
                  <a:srgbClr val="FFFFFF"/>
                </a:solidFill>
              </a:uFill>
              <a:latin typeface="Arial"/>
            </a:endParaRPr>
          </a:p>
        </p:txBody>
      </p:sp>
      <p:sp>
        <p:nvSpPr>
          <p:cNvPr id="24" name="PlaceHolder 2"/>
          <p:cNvSpPr>
            <a:spLocks noGrp="1"/>
          </p:cNvSpPr>
          <p:nvPr>
            <p:ph type="body"/>
          </p:nvPr>
        </p:nvSpPr>
        <p:spPr>
          <a:xfrm>
            <a:off x="609066" y="1428475"/>
            <a:ext cx="1097294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25" name="PlaceHolder 3"/>
          <p:cNvSpPr>
            <a:spLocks noGrp="1"/>
          </p:cNvSpPr>
          <p:nvPr>
            <p:ph type="body"/>
          </p:nvPr>
        </p:nvSpPr>
        <p:spPr>
          <a:xfrm>
            <a:off x="609066" y="3278368"/>
            <a:ext cx="1097294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Tree>
    <p:extLst>
      <p:ext uri="{BB962C8B-B14F-4D97-AF65-F5344CB8AC3E}">
        <p14:creationId xmlns:p14="http://schemas.microsoft.com/office/powerpoint/2010/main" val="1682421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C8A4D7-4424-154D-37FC-4AE423F1C66C}"/>
              </a:ext>
            </a:extLst>
          </p:cNvPr>
          <p:cNvSpPr>
            <a:spLocks noGrp="1"/>
          </p:cNvSpPr>
          <p:nvPr>
            <p:ph type="dt" sz="half" idx="10"/>
          </p:nvPr>
        </p:nvSpPr>
        <p:spPr/>
        <p:txBody>
          <a:bodyPr/>
          <a:lstStyle/>
          <a:p>
            <a:fld id="{97295AD7-F9AA-4765-8943-F0D5CED79FFF}" type="datetimeFigureOut">
              <a:rPr lang="en-US" smtClean="0"/>
              <a:t>1/2/2024</a:t>
            </a:fld>
            <a:endParaRPr lang="en-US"/>
          </a:p>
        </p:txBody>
      </p:sp>
      <p:sp>
        <p:nvSpPr>
          <p:cNvPr id="3" name="Footer Placeholder 2">
            <a:extLst>
              <a:ext uri="{FF2B5EF4-FFF2-40B4-BE49-F238E27FC236}">
                <a16:creationId xmlns:a16="http://schemas.microsoft.com/office/drawing/2014/main" id="{2E0D7E99-96EF-3E90-80C2-405115D81C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4C044E-BD8F-A585-E6BB-D02464F6420B}"/>
              </a:ext>
            </a:extLst>
          </p:cNvPr>
          <p:cNvSpPr>
            <a:spLocks noGrp="1"/>
          </p:cNvSpPr>
          <p:nvPr>
            <p:ph type="sldNum" sz="quarter" idx="12"/>
          </p:nvPr>
        </p:nvSpPr>
        <p:spPr/>
        <p:txBody>
          <a:bodyPr/>
          <a:lstStyle/>
          <a:p>
            <a:fld id="{082BCBCE-2F0F-498B-8F8A-8377FE517E91}" type="slidenum">
              <a:rPr lang="en-US" smtClean="0"/>
              <a:t>‹#›</a:t>
            </a:fld>
            <a:endParaRPr lang="en-US"/>
          </a:p>
        </p:txBody>
      </p:sp>
    </p:spTree>
    <p:extLst>
      <p:ext uri="{BB962C8B-B14F-4D97-AF65-F5344CB8AC3E}">
        <p14:creationId xmlns:p14="http://schemas.microsoft.com/office/powerpoint/2010/main" val="28397735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066" y="101230"/>
            <a:ext cx="10972941" cy="1302499"/>
          </a:xfrm>
          <a:prstGeom prst="rect">
            <a:avLst/>
          </a:prstGeom>
        </p:spPr>
        <p:txBody>
          <a:bodyPr lIns="0" tIns="0" rIns="0" bIns="0" anchor="ctr"/>
          <a:lstStyle/>
          <a:p>
            <a:pPr algn="ctr"/>
            <a:endParaRPr lang="en-US" sz="9165" b="0" strike="noStrike" spc="-2">
              <a:solidFill>
                <a:srgbClr val="000000"/>
              </a:solidFill>
              <a:uFill>
                <a:solidFill>
                  <a:srgbClr val="FFFFFF"/>
                </a:solidFill>
              </a:uFill>
              <a:latin typeface="Arial"/>
            </a:endParaRPr>
          </a:p>
        </p:txBody>
      </p:sp>
      <p:sp>
        <p:nvSpPr>
          <p:cNvPr id="27" name="PlaceHolder 2"/>
          <p:cNvSpPr>
            <a:spLocks noGrp="1"/>
          </p:cNvSpPr>
          <p:nvPr>
            <p:ph type="body"/>
          </p:nvPr>
        </p:nvSpPr>
        <p:spPr>
          <a:xfrm>
            <a:off x="609066" y="1428475"/>
            <a:ext cx="535408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28" name="PlaceHolder 3"/>
          <p:cNvSpPr>
            <a:spLocks noGrp="1"/>
          </p:cNvSpPr>
          <p:nvPr>
            <p:ph type="body"/>
          </p:nvPr>
        </p:nvSpPr>
        <p:spPr>
          <a:xfrm>
            <a:off x="6231676" y="1428475"/>
            <a:ext cx="535408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29" name="PlaceHolder 4"/>
          <p:cNvSpPr>
            <a:spLocks noGrp="1"/>
          </p:cNvSpPr>
          <p:nvPr>
            <p:ph type="body"/>
          </p:nvPr>
        </p:nvSpPr>
        <p:spPr>
          <a:xfrm>
            <a:off x="6231676" y="3278368"/>
            <a:ext cx="535408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30" name="PlaceHolder 5"/>
          <p:cNvSpPr>
            <a:spLocks noGrp="1"/>
          </p:cNvSpPr>
          <p:nvPr>
            <p:ph type="body"/>
          </p:nvPr>
        </p:nvSpPr>
        <p:spPr>
          <a:xfrm>
            <a:off x="609066" y="3278368"/>
            <a:ext cx="5354081" cy="1688674"/>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Tree>
    <p:extLst>
      <p:ext uri="{BB962C8B-B14F-4D97-AF65-F5344CB8AC3E}">
        <p14:creationId xmlns:p14="http://schemas.microsoft.com/office/powerpoint/2010/main" val="6155470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066" y="101230"/>
            <a:ext cx="10972941" cy="1302499"/>
          </a:xfrm>
          <a:prstGeom prst="rect">
            <a:avLst/>
          </a:prstGeom>
        </p:spPr>
        <p:txBody>
          <a:bodyPr lIns="0" tIns="0" rIns="0" bIns="0" anchor="ctr"/>
          <a:lstStyle/>
          <a:p>
            <a:pPr algn="ctr"/>
            <a:endParaRPr lang="en-US" sz="9165" b="0" strike="noStrike" spc="-2">
              <a:solidFill>
                <a:srgbClr val="000000"/>
              </a:solidFill>
              <a:uFill>
                <a:solidFill>
                  <a:srgbClr val="FFFFFF"/>
                </a:solidFill>
              </a:uFill>
              <a:latin typeface="Arial"/>
            </a:endParaRPr>
          </a:p>
        </p:txBody>
      </p:sp>
      <p:sp>
        <p:nvSpPr>
          <p:cNvPr id="32" name="PlaceHolder 2"/>
          <p:cNvSpPr>
            <a:spLocks noGrp="1"/>
          </p:cNvSpPr>
          <p:nvPr>
            <p:ph type="body"/>
          </p:nvPr>
        </p:nvSpPr>
        <p:spPr>
          <a:xfrm>
            <a:off x="609066" y="1428474"/>
            <a:ext cx="10972941" cy="3540817"/>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sp>
        <p:nvSpPr>
          <p:cNvPr id="33" name="PlaceHolder 3"/>
          <p:cNvSpPr>
            <a:spLocks noGrp="1"/>
          </p:cNvSpPr>
          <p:nvPr>
            <p:ph type="body"/>
          </p:nvPr>
        </p:nvSpPr>
        <p:spPr>
          <a:xfrm>
            <a:off x="609066" y="1428474"/>
            <a:ext cx="10972941" cy="3540817"/>
          </a:xfrm>
          <a:prstGeom prst="rect">
            <a:avLst/>
          </a:prstGeom>
        </p:spPr>
        <p:txBody>
          <a:bodyPr lIns="0" tIns="0" rIns="0" bIns="0"/>
          <a:lstStyle/>
          <a:p>
            <a:endParaRPr lang="en-US" sz="6665" b="0" strike="noStrike" spc="-2">
              <a:solidFill>
                <a:srgbClr val="000000"/>
              </a:solidFill>
              <a:uFill>
                <a:solidFill>
                  <a:srgbClr val="FFFFFF"/>
                </a:solidFill>
              </a:uFill>
              <a:latin typeface="Arial"/>
            </a:endParaRPr>
          </a:p>
        </p:txBody>
      </p:sp>
      <p:pic>
        <p:nvPicPr>
          <p:cNvPr id="34" name="Picture 33"/>
          <p:cNvPicPr/>
          <p:nvPr/>
        </p:nvPicPr>
        <p:blipFill>
          <a:blip r:embed="rId2"/>
          <a:stretch/>
        </p:blipFill>
        <p:spPr>
          <a:xfrm>
            <a:off x="3875670" y="1428474"/>
            <a:ext cx="4438982" cy="3540817"/>
          </a:xfrm>
          <a:prstGeom prst="rect">
            <a:avLst/>
          </a:prstGeom>
          <a:ln w="182880">
            <a:noFill/>
          </a:ln>
        </p:spPr>
      </p:pic>
      <p:pic>
        <p:nvPicPr>
          <p:cNvPr id="35" name="Picture 34"/>
          <p:cNvPicPr/>
          <p:nvPr/>
        </p:nvPicPr>
        <p:blipFill>
          <a:blip r:embed="rId2"/>
          <a:stretch/>
        </p:blipFill>
        <p:spPr>
          <a:xfrm>
            <a:off x="3875670" y="1428474"/>
            <a:ext cx="4438982" cy="3540817"/>
          </a:xfrm>
          <a:prstGeom prst="rect">
            <a:avLst/>
          </a:prstGeom>
          <a:ln w="182880">
            <a:noFill/>
          </a:ln>
        </p:spPr>
      </p:pic>
    </p:spTree>
    <p:extLst>
      <p:ext uri="{BB962C8B-B14F-4D97-AF65-F5344CB8AC3E}">
        <p14:creationId xmlns:p14="http://schemas.microsoft.com/office/powerpoint/2010/main" val="28790403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2228E3-ED2D-4405-81E3-1E2DEBAD70DF}"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12339581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228E3-ED2D-4405-81E3-1E2DEBAD70DF}"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4376410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2228E3-ED2D-4405-81E3-1E2DEBAD70DF}"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15607510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2228E3-ED2D-4405-81E3-1E2DEBAD70DF}"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26587064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2228E3-ED2D-4405-81E3-1E2DEBAD70DF}" type="datetimeFigureOut">
              <a:rPr lang="en-US" smtClean="0"/>
              <a:t>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31079864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2228E3-ED2D-4405-81E3-1E2DEBAD70DF}" type="datetimeFigureOut">
              <a:rPr lang="en-US" smtClean="0"/>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11024595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2228E3-ED2D-4405-81E3-1E2DEBAD70DF}" type="datetimeFigureOut">
              <a:rPr lang="en-US" smtClean="0"/>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12563812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2228E3-ED2D-4405-81E3-1E2DEBAD70DF}"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585376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6BBF-D347-9A7F-DD2C-71484309D2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8FE0D1-BA1C-9550-0FB1-3405A22EF3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400902-40BB-4D45-EFAD-A7E155C7E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5D6066-952E-0867-47CD-819D4718A95D}"/>
              </a:ext>
            </a:extLst>
          </p:cNvPr>
          <p:cNvSpPr>
            <a:spLocks noGrp="1"/>
          </p:cNvSpPr>
          <p:nvPr>
            <p:ph type="dt" sz="half" idx="10"/>
          </p:nvPr>
        </p:nvSpPr>
        <p:spPr/>
        <p:txBody>
          <a:bodyPr/>
          <a:lstStyle/>
          <a:p>
            <a:fld id="{97295AD7-F9AA-4765-8943-F0D5CED79FFF}" type="datetimeFigureOut">
              <a:rPr lang="en-US" smtClean="0"/>
              <a:t>1/2/2024</a:t>
            </a:fld>
            <a:endParaRPr lang="en-US"/>
          </a:p>
        </p:txBody>
      </p:sp>
      <p:sp>
        <p:nvSpPr>
          <p:cNvPr id="6" name="Footer Placeholder 5">
            <a:extLst>
              <a:ext uri="{FF2B5EF4-FFF2-40B4-BE49-F238E27FC236}">
                <a16:creationId xmlns:a16="http://schemas.microsoft.com/office/drawing/2014/main" id="{D8CFD3DE-5070-43B0-A6C4-C9AD9364D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1E828-A5C2-6156-9D8F-770716BE5459}"/>
              </a:ext>
            </a:extLst>
          </p:cNvPr>
          <p:cNvSpPr>
            <a:spLocks noGrp="1"/>
          </p:cNvSpPr>
          <p:nvPr>
            <p:ph type="sldNum" sz="quarter" idx="12"/>
          </p:nvPr>
        </p:nvSpPr>
        <p:spPr/>
        <p:txBody>
          <a:bodyPr/>
          <a:lstStyle/>
          <a:p>
            <a:fld id="{082BCBCE-2F0F-498B-8F8A-8377FE517E91}" type="slidenum">
              <a:rPr lang="en-US" smtClean="0"/>
              <a:t>‹#›</a:t>
            </a:fld>
            <a:endParaRPr lang="en-US"/>
          </a:p>
        </p:txBody>
      </p:sp>
    </p:spTree>
    <p:extLst>
      <p:ext uri="{BB962C8B-B14F-4D97-AF65-F5344CB8AC3E}">
        <p14:creationId xmlns:p14="http://schemas.microsoft.com/office/powerpoint/2010/main" val="32424638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2228E3-ED2D-4405-81E3-1E2DEBAD70DF}"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3593627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2228E3-ED2D-4405-81E3-1E2DEBAD70DF}"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34268138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2228E3-ED2D-4405-81E3-1E2DEBAD70DF}"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11564035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2228E3-ED2D-4405-81E3-1E2DEBAD70DF}"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46490-E48D-4EC4-8F49-BB89C62CBA8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228447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2228E3-ED2D-4405-81E3-1E2DEBAD70DF}"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24564512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B2228E3-ED2D-4405-81E3-1E2DEBAD70DF}" type="datetimeFigureOut">
              <a:rPr lang="en-US" smtClean="0"/>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16123134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B2228E3-ED2D-4405-81E3-1E2DEBAD70DF}" type="datetimeFigureOut">
              <a:rPr lang="en-US" smtClean="0"/>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33102009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228E3-ED2D-4405-81E3-1E2DEBAD70DF}"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5033405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228E3-ED2D-4405-81E3-1E2DEBAD70DF}"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46490-E48D-4EC4-8F49-BB89C62CBA8D}" type="slidenum">
              <a:rPr lang="en-US" smtClean="0"/>
              <a:t>‹#›</a:t>
            </a:fld>
            <a:endParaRPr lang="en-US"/>
          </a:p>
        </p:txBody>
      </p:sp>
    </p:spTree>
    <p:extLst>
      <p:ext uri="{BB962C8B-B14F-4D97-AF65-F5344CB8AC3E}">
        <p14:creationId xmlns:p14="http://schemas.microsoft.com/office/powerpoint/2010/main" val="16486488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0C24-4B1C-7A8E-2AC2-899C43379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6DACE3-6616-FB77-4819-8698E89A3C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15130-80A8-78CF-1D42-54E4A12D6EBE}"/>
              </a:ext>
            </a:extLst>
          </p:cNvPr>
          <p:cNvSpPr>
            <a:spLocks noGrp="1"/>
          </p:cNvSpPr>
          <p:nvPr>
            <p:ph type="dt" sz="half" idx="10"/>
          </p:nvPr>
        </p:nvSpPr>
        <p:spPr/>
        <p:txBody>
          <a:bodyPr/>
          <a:lstStyle/>
          <a:p>
            <a:fld id="{BCC8FEE5-82D2-48BA-9DF6-DC0CDAFC5D48}" type="datetimeFigureOut">
              <a:rPr lang="en-US" smtClean="0"/>
              <a:t>1/2/2024</a:t>
            </a:fld>
            <a:endParaRPr lang="en-US"/>
          </a:p>
        </p:txBody>
      </p:sp>
      <p:sp>
        <p:nvSpPr>
          <p:cNvPr id="5" name="Footer Placeholder 4">
            <a:extLst>
              <a:ext uri="{FF2B5EF4-FFF2-40B4-BE49-F238E27FC236}">
                <a16:creationId xmlns:a16="http://schemas.microsoft.com/office/drawing/2014/main" id="{B34E14F4-478A-6383-A13C-9F2DFE891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77FA7-E8D8-EC15-D0B1-B1B18AE09268}"/>
              </a:ext>
            </a:extLst>
          </p:cNvPr>
          <p:cNvSpPr>
            <a:spLocks noGrp="1"/>
          </p:cNvSpPr>
          <p:nvPr>
            <p:ph type="sldNum" sz="quarter" idx="12"/>
          </p:nvPr>
        </p:nvSpPr>
        <p:spPr/>
        <p:txBody>
          <a:bodyPr/>
          <a:lstStyle/>
          <a:p>
            <a:fld id="{65A103B6-F187-44AA-A288-022BF2EABAF5}" type="slidenum">
              <a:rPr lang="en-US" smtClean="0"/>
              <a:t>‹#›</a:t>
            </a:fld>
            <a:endParaRPr lang="en-US"/>
          </a:p>
        </p:txBody>
      </p:sp>
    </p:spTree>
    <p:extLst>
      <p:ext uri="{BB962C8B-B14F-4D97-AF65-F5344CB8AC3E}">
        <p14:creationId xmlns:p14="http://schemas.microsoft.com/office/powerpoint/2010/main" val="2876105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66FBB-D273-6AA1-A8D8-0A01E55DEB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2C5094-D031-83BE-D26B-18EE090FC6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E4BB77-7511-FBC4-7D26-31C24FA86B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69BCFE-63BF-8C9F-1DB2-38D0FA9F00DC}"/>
              </a:ext>
            </a:extLst>
          </p:cNvPr>
          <p:cNvSpPr>
            <a:spLocks noGrp="1"/>
          </p:cNvSpPr>
          <p:nvPr>
            <p:ph type="dt" sz="half" idx="10"/>
          </p:nvPr>
        </p:nvSpPr>
        <p:spPr/>
        <p:txBody>
          <a:bodyPr/>
          <a:lstStyle/>
          <a:p>
            <a:fld id="{97295AD7-F9AA-4765-8943-F0D5CED79FFF}" type="datetimeFigureOut">
              <a:rPr lang="en-US" smtClean="0"/>
              <a:t>1/2/2024</a:t>
            </a:fld>
            <a:endParaRPr lang="en-US"/>
          </a:p>
        </p:txBody>
      </p:sp>
      <p:sp>
        <p:nvSpPr>
          <p:cNvPr id="6" name="Footer Placeholder 5">
            <a:extLst>
              <a:ext uri="{FF2B5EF4-FFF2-40B4-BE49-F238E27FC236}">
                <a16:creationId xmlns:a16="http://schemas.microsoft.com/office/drawing/2014/main" id="{10769C10-853E-33D2-E25A-8E6C4B4A9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EB268B-181C-4D06-2F3E-4485BAA1D2C3}"/>
              </a:ext>
            </a:extLst>
          </p:cNvPr>
          <p:cNvSpPr>
            <a:spLocks noGrp="1"/>
          </p:cNvSpPr>
          <p:nvPr>
            <p:ph type="sldNum" sz="quarter" idx="12"/>
          </p:nvPr>
        </p:nvSpPr>
        <p:spPr/>
        <p:txBody>
          <a:bodyPr/>
          <a:lstStyle/>
          <a:p>
            <a:fld id="{082BCBCE-2F0F-498B-8F8A-8377FE517E91}" type="slidenum">
              <a:rPr lang="en-US" smtClean="0"/>
              <a:t>‹#›</a:t>
            </a:fld>
            <a:endParaRPr lang="en-US"/>
          </a:p>
        </p:txBody>
      </p:sp>
    </p:spTree>
    <p:extLst>
      <p:ext uri="{BB962C8B-B14F-4D97-AF65-F5344CB8AC3E}">
        <p14:creationId xmlns:p14="http://schemas.microsoft.com/office/powerpoint/2010/main" val="12480741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14F6-396B-429C-88DA-D8688F983C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5114FB-D60F-CE40-C186-D7B31B2035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45CC0-C14F-35B5-2F1E-0CE7FCABB2A5}"/>
              </a:ext>
            </a:extLst>
          </p:cNvPr>
          <p:cNvSpPr>
            <a:spLocks noGrp="1"/>
          </p:cNvSpPr>
          <p:nvPr>
            <p:ph type="dt" sz="half" idx="10"/>
          </p:nvPr>
        </p:nvSpPr>
        <p:spPr/>
        <p:txBody>
          <a:bodyPr/>
          <a:lstStyle/>
          <a:p>
            <a:fld id="{BCC8FEE5-82D2-48BA-9DF6-DC0CDAFC5D48}" type="datetimeFigureOut">
              <a:rPr lang="en-US" smtClean="0"/>
              <a:t>1/2/2024</a:t>
            </a:fld>
            <a:endParaRPr lang="en-US"/>
          </a:p>
        </p:txBody>
      </p:sp>
      <p:sp>
        <p:nvSpPr>
          <p:cNvPr id="5" name="Footer Placeholder 4">
            <a:extLst>
              <a:ext uri="{FF2B5EF4-FFF2-40B4-BE49-F238E27FC236}">
                <a16:creationId xmlns:a16="http://schemas.microsoft.com/office/drawing/2014/main" id="{0A91F227-7A56-6D62-F7EF-E14BAB51E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B1A99-BBCB-12B4-483E-0AAAE81F4BB0}"/>
              </a:ext>
            </a:extLst>
          </p:cNvPr>
          <p:cNvSpPr>
            <a:spLocks noGrp="1"/>
          </p:cNvSpPr>
          <p:nvPr>
            <p:ph type="sldNum" sz="quarter" idx="12"/>
          </p:nvPr>
        </p:nvSpPr>
        <p:spPr/>
        <p:txBody>
          <a:bodyPr/>
          <a:lstStyle/>
          <a:p>
            <a:fld id="{65A103B6-F187-44AA-A288-022BF2EABAF5}" type="slidenum">
              <a:rPr lang="en-US" smtClean="0"/>
              <a:t>‹#›</a:t>
            </a:fld>
            <a:endParaRPr lang="en-US"/>
          </a:p>
        </p:txBody>
      </p:sp>
    </p:spTree>
    <p:extLst>
      <p:ext uri="{BB962C8B-B14F-4D97-AF65-F5344CB8AC3E}">
        <p14:creationId xmlns:p14="http://schemas.microsoft.com/office/powerpoint/2010/main" val="242478266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D90E-04EF-DF84-C448-1F27DA8E1E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BEBB20-5BB8-CF14-FA32-81CB14243C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A05CE1-8226-F12B-C1D0-D13163EBE7E5}"/>
              </a:ext>
            </a:extLst>
          </p:cNvPr>
          <p:cNvSpPr>
            <a:spLocks noGrp="1"/>
          </p:cNvSpPr>
          <p:nvPr>
            <p:ph type="dt" sz="half" idx="10"/>
          </p:nvPr>
        </p:nvSpPr>
        <p:spPr/>
        <p:txBody>
          <a:bodyPr/>
          <a:lstStyle/>
          <a:p>
            <a:fld id="{BCC8FEE5-82D2-48BA-9DF6-DC0CDAFC5D48}" type="datetimeFigureOut">
              <a:rPr lang="en-US" smtClean="0"/>
              <a:t>1/2/2024</a:t>
            </a:fld>
            <a:endParaRPr lang="en-US"/>
          </a:p>
        </p:txBody>
      </p:sp>
      <p:sp>
        <p:nvSpPr>
          <p:cNvPr id="5" name="Footer Placeholder 4">
            <a:extLst>
              <a:ext uri="{FF2B5EF4-FFF2-40B4-BE49-F238E27FC236}">
                <a16:creationId xmlns:a16="http://schemas.microsoft.com/office/drawing/2014/main" id="{1FE246B2-3750-7E30-EB48-206C63767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64711-DA35-45AC-372D-AB7E55D51B75}"/>
              </a:ext>
            </a:extLst>
          </p:cNvPr>
          <p:cNvSpPr>
            <a:spLocks noGrp="1"/>
          </p:cNvSpPr>
          <p:nvPr>
            <p:ph type="sldNum" sz="quarter" idx="12"/>
          </p:nvPr>
        </p:nvSpPr>
        <p:spPr/>
        <p:txBody>
          <a:bodyPr/>
          <a:lstStyle/>
          <a:p>
            <a:fld id="{65A103B6-F187-44AA-A288-022BF2EABAF5}" type="slidenum">
              <a:rPr lang="en-US" smtClean="0"/>
              <a:t>‹#›</a:t>
            </a:fld>
            <a:endParaRPr lang="en-US"/>
          </a:p>
        </p:txBody>
      </p:sp>
    </p:spTree>
    <p:extLst>
      <p:ext uri="{BB962C8B-B14F-4D97-AF65-F5344CB8AC3E}">
        <p14:creationId xmlns:p14="http://schemas.microsoft.com/office/powerpoint/2010/main" val="26085878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3774-CA25-6C1E-9C4F-AF3B7B31A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98180-711E-9168-01E1-55940883BF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10B3E8-DCA7-70F6-5713-DAB4FE4513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77292-1390-5BA5-59B2-3CB795D6A779}"/>
              </a:ext>
            </a:extLst>
          </p:cNvPr>
          <p:cNvSpPr>
            <a:spLocks noGrp="1"/>
          </p:cNvSpPr>
          <p:nvPr>
            <p:ph type="dt" sz="half" idx="10"/>
          </p:nvPr>
        </p:nvSpPr>
        <p:spPr/>
        <p:txBody>
          <a:bodyPr/>
          <a:lstStyle/>
          <a:p>
            <a:fld id="{BCC8FEE5-82D2-48BA-9DF6-DC0CDAFC5D48}" type="datetimeFigureOut">
              <a:rPr lang="en-US" smtClean="0"/>
              <a:t>1/2/2024</a:t>
            </a:fld>
            <a:endParaRPr lang="en-US"/>
          </a:p>
        </p:txBody>
      </p:sp>
      <p:sp>
        <p:nvSpPr>
          <p:cNvPr id="6" name="Footer Placeholder 5">
            <a:extLst>
              <a:ext uri="{FF2B5EF4-FFF2-40B4-BE49-F238E27FC236}">
                <a16:creationId xmlns:a16="http://schemas.microsoft.com/office/drawing/2014/main" id="{C26CC042-EDCB-F78E-BB0B-6551BB88B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002AA0-40D7-C4B0-4CB8-1734C0C74FC7}"/>
              </a:ext>
            </a:extLst>
          </p:cNvPr>
          <p:cNvSpPr>
            <a:spLocks noGrp="1"/>
          </p:cNvSpPr>
          <p:nvPr>
            <p:ph type="sldNum" sz="quarter" idx="12"/>
          </p:nvPr>
        </p:nvSpPr>
        <p:spPr/>
        <p:txBody>
          <a:bodyPr/>
          <a:lstStyle/>
          <a:p>
            <a:fld id="{65A103B6-F187-44AA-A288-022BF2EABAF5}" type="slidenum">
              <a:rPr lang="en-US" smtClean="0"/>
              <a:t>‹#›</a:t>
            </a:fld>
            <a:endParaRPr lang="en-US"/>
          </a:p>
        </p:txBody>
      </p:sp>
    </p:spTree>
    <p:extLst>
      <p:ext uri="{BB962C8B-B14F-4D97-AF65-F5344CB8AC3E}">
        <p14:creationId xmlns:p14="http://schemas.microsoft.com/office/powerpoint/2010/main" val="38554305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1ABE-CC44-5783-2FE7-74C58C28CE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ACC805-BDB0-A4B9-8D7D-5E06EBDEDB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6D4FB5-6DFF-3292-8C47-615A63721B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966735-9B4B-57A4-4E16-266C6A2054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01DFA6-243D-F12A-BDBA-AC89B88041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943044-D0F6-38D3-06B6-323B38E7BF9A}"/>
              </a:ext>
            </a:extLst>
          </p:cNvPr>
          <p:cNvSpPr>
            <a:spLocks noGrp="1"/>
          </p:cNvSpPr>
          <p:nvPr>
            <p:ph type="dt" sz="half" idx="10"/>
          </p:nvPr>
        </p:nvSpPr>
        <p:spPr/>
        <p:txBody>
          <a:bodyPr/>
          <a:lstStyle/>
          <a:p>
            <a:fld id="{BCC8FEE5-82D2-48BA-9DF6-DC0CDAFC5D48}" type="datetimeFigureOut">
              <a:rPr lang="en-US" smtClean="0"/>
              <a:t>1/2/2024</a:t>
            </a:fld>
            <a:endParaRPr lang="en-US"/>
          </a:p>
        </p:txBody>
      </p:sp>
      <p:sp>
        <p:nvSpPr>
          <p:cNvPr id="8" name="Footer Placeholder 7">
            <a:extLst>
              <a:ext uri="{FF2B5EF4-FFF2-40B4-BE49-F238E27FC236}">
                <a16:creationId xmlns:a16="http://schemas.microsoft.com/office/drawing/2014/main" id="{34E9577A-090D-91D4-A3D4-84BF27BFFA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E13B14-7B72-12C8-5F7B-49B3465534EE}"/>
              </a:ext>
            </a:extLst>
          </p:cNvPr>
          <p:cNvSpPr>
            <a:spLocks noGrp="1"/>
          </p:cNvSpPr>
          <p:nvPr>
            <p:ph type="sldNum" sz="quarter" idx="12"/>
          </p:nvPr>
        </p:nvSpPr>
        <p:spPr/>
        <p:txBody>
          <a:bodyPr/>
          <a:lstStyle/>
          <a:p>
            <a:fld id="{65A103B6-F187-44AA-A288-022BF2EABAF5}" type="slidenum">
              <a:rPr lang="en-US" smtClean="0"/>
              <a:t>‹#›</a:t>
            </a:fld>
            <a:endParaRPr lang="en-US"/>
          </a:p>
        </p:txBody>
      </p:sp>
    </p:spTree>
    <p:extLst>
      <p:ext uri="{BB962C8B-B14F-4D97-AF65-F5344CB8AC3E}">
        <p14:creationId xmlns:p14="http://schemas.microsoft.com/office/powerpoint/2010/main" val="31816017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F363-ECD3-F0FF-E377-9914073045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B9BAE1-7797-A07C-ABD7-E440522C726C}"/>
              </a:ext>
            </a:extLst>
          </p:cNvPr>
          <p:cNvSpPr>
            <a:spLocks noGrp="1"/>
          </p:cNvSpPr>
          <p:nvPr>
            <p:ph type="dt" sz="half" idx="10"/>
          </p:nvPr>
        </p:nvSpPr>
        <p:spPr/>
        <p:txBody>
          <a:bodyPr/>
          <a:lstStyle/>
          <a:p>
            <a:fld id="{BCC8FEE5-82D2-48BA-9DF6-DC0CDAFC5D48}" type="datetimeFigureOut">
              <a:rPr lang="en-US" smtClean="0"/>
              <a:t>1/2/2024</a:t>
            </a:fld>
            <a:endParaRPr lang="en-US"/>
          </a:p>
        </p:txBody>
      </p:sp>
      <p:sp>
        <p:nvSpPr>
          <p:cNvPr id="4" name="Footer Placeholder 3">
            <a:extLst>
              <a:ext uri="{FF2B5EF4-FFF2-40B4-BE49-F238E27FC236}">
                <a16:creationId xmlns:a16="http://schemas.microsoft.com/office/drawing/2014/main" id="{D8C74F96-58BD-AD11-EC85-E2DD229188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1FBE08-DF6F-AB80-67F3-49E0E3AE4A03}"/>
              </a:ext>
            </a:extLst>
          </p:cNvPr>
          <p:cNvSpPr>
            <a:spLocks noGrp="1"/>
          </p:cNvSpPr>
          <p:nvPr>
            <p:ph type="sldNum" sz="quarter" idx="12"/>
          </p:nvPr>
        </p:nvSpPr>
        <p:spPr/>
        <p:txBody>
          <a:bodyPr/>
          <a:lstStyle/>
          <a:p>
            <a:fld id="{65A103B6-F187-44AA-A288-022BF2EABAF5}" type="slidenum">
              <a:rPr lang="en-US" smtClean="0"/>
              <a:t>‹#›</a:t>
            </a:fld>
            <a:endParaRPr lang="en-US"/>
          </a:p>
        </p:txBody>
      </p:sp>
    </p:spTree>
    <p:extLst>
      <p:ext uri="{BB962C8B-B14F-4D97-AF65-F5344CB8AC3E}">
        <p14:creationId xmlns:p14="http://schemas.microsoft.com/office/powerpoint/2010/main" val="4547453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85D65-0718-524B-F12C-C519AE07AF86}"/>
              </a:ext>
            </a:extLst>
          </p:cNvPr>
          <p:cNvSpPr>
            <a:spLocks noGrp="1"/>
          </p:cNvSpPr>
          <p:nvPr>
            <p:ph type="dt" sz="half" idx="10"/>
          </p:nvPr>
        </p:nvSpPr>
        <p:spPr/>
        <p:txBody>
          <a:bodyPr/>
          <a:lstStyle/>
          <a:p>
            <a:fld id="{BCC8FEE5-82D2-48BA-9DF6-DC0CDAFC5D48}" type="datetimeFigureOut">
              <a:rPr lang="en-US" smtClean="0"/>
              <a:t>1/2/2024</a:t>
            </a:fld>
            <a:endParaRPr lang="en-US"/>
          </a:p>
        </p:txBody>
      </p:sp>
      <p:sp>
        <p:nvSpPr>
          <p:cNvPr id="3" name="Footer Placeholder 2">
            <a:extLst>
              <a:ext uri="{FF2B5EF4-FFF2-40B4-BE49-F238E27FC236}">
                <a16:creationId xmlns:a16="http://schemas.microsoft.com/office/drawing/2014/main" id="{1BD08E3C-C705-B8CB-117C-FC1872A176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C98A70-1DDF-55DF-8A7B-8C328A3A0105}"/>
              </a:ext>
            </a:extLst>
          </p:cNvPr>
          <p:cNvSpPr>
            <a:spLocks noGrp="1"/>
          </p:cNvSpPr>
          <p:nvPr>
            <p:ph type="sldNum" sz="quarter" idx="12"/>
          </p:nvPr>
        </p:nvSpPr>
        <p:spPr/>
        <p:txBody>
          <a:bodyPr/>
          <a:lstStyle/>
          <a:p>
            <a:fld id="{65A103B6-F187-44AA-A288-022BF2EABAF5}" type="slidenum">
              <a:rPr lang="en-US" smtClean="0"/>
              <a:t>‹#›</a:t>
            </a:fld>
            <a:endParaRPr lang="en-US"/>
          </a:p>
        </p:txBody>
      </p:sp>
    </p:spTree>
    <p:extLst>
      <p:ext uri="{BB962C8B-B14F-4D97-AF65-F5344CB8AC3E}">
        <p14:creationId xmlns:p14="http://schemas.microsoft.com/office/powerpoint/2010/main" val="448794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7802-D441-6C99-B6BA-9F03DEAD64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BEA719-CDBB-5462-1DD6-9F4955F267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10DE66-49A8-B6A3-6BD5-AC6F72E641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EEC276-0C89-A059-899D-B71D8986E14C}"/>
              </a:ext>
            </a:extLst>
          </p:cNvPr>
          <p:cNvSpPr>
            <a:spLocks noGrp="1"/>
          </p:cNvSpPr>
          <p:nvPr>
            <p:ph type="dt" sz="half" idx="10"/>
          </p:nvPr>
        </p:nvSpPr>
        <p:spPr/>
        <p:txBody>
          <a:bodyPr/>
          <a:lstStyle/>
          <a:p>
            <a:fld id="{BCC8FEE5-82D2-48BA-9DF6-DC0CDAFC5D48}" type="datetimeFigureOut">
              <a:rPr lang="en-US" smtClean="0"/>
              <a:t>1/2/2024</a:t>
            </a:fld>
            <a:endParaRPr lang="en-US"/>
          </a:p>
        </p:txBody>
      </p:sp>
      <p:sp>
        <p:nvSpPr>
          <p:cNvPr id="6" name="Footer Placeholder 5">
            <a:extLst>
              <a:ext uri="{FF2B5EF4-FFF2-40B4-BE49-F238E27FC236}">
                <a16:creationId xmlns:a16="http://schemas.microsoft.com/office/drawing/2014/main" id="{8D27887F-C8E5-47DA-9A0C-0F28CD8DAD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6544CA-EBF0-68E3-EF2B-3062451CE86F}"/>
              </a:ext>
            </a:extLst>
          </p:cNvPr>
          <p:cNvSpPr>
            <a:spLocks noGrp="1"/>
          </p:cNvSpPr>
          <p:nvPr>
            <p:ph type="sldNum" sz="quarter" idx="12"/>
          </p:nvPr>
        </p:nvSpPr>
        <p:spPr/>
        <p:txBody>
          <a:bodyPr/>
          <a:lstStyle/>
          <a:p>
            <a:fld id="{65A103B6-F187-44AA-A288-022BF2EABAF5}" type="slidenum">
              <a:rPr lang="en-US" smtClean="0"/>
              <a:t>‹#›</a:t>
            </a:fld>
            <a:endParaRPr lang="en-US"/>
          </a:p>
        </p:txBody>
      </p:sp>
    </p:spTree>
    <p:extLst>
      <p:ext uri="{BB962C8B-B14F-4D97-AF65-F5344CB8AC3E}">
        <p14:creationId xmlns:p14="http://schemas.microsoft.com/office/powerpoint/2010/main" val="23149379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1CE9-8559-2B9F-280D-3D5505E892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6D9C1D-A2C3-4B6B-2607-BA82D63D4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F2B2CD-9420-94CD-E937-29AD88AB7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3B320-38CE-C471-B792-D22D2C047FEB}"/>
              </a:ext>
            </a:extLst>
          </p:cNvPr>
          <p:cNvSpPr>
            <a:spLocks noGrp="1"/>
          </p:cNvSpPr>
          <p:nvPr>
            <p:ph type="dt" sz="half" idx="10"/>
          </p:nvPr>
        </p:nvSpPr>
        <p:spPr/>
        <p:txBody>
          <a:bodyPr/>
          <a:lstStyle/>
          <a:p>
            <a:fld id="{BCC8FEE5-82D2-48BA-9DF6-DC0CDAFC5D48}" type="datetimeFigureOut">
              <a:rPr lang="en-US" smtClean="0"/>
              <a:t>1/2/2024</a:t>
            </a:fld>
            <a:endParaRPr lang="en-US"/>
          </a:p>
        </p:txBody>
      </p:sp>
      <p:sp>
        <p:nvSpPr>
          <p:cNvPr id="6" name="Footer Placeholder 5">
            <a:extLst>
              <a:ext uri="{FF2B5EF4-FFF2-40B4-BE49-F238E27FC236}">
                <a16:creationId xmlns:a16="http://schemas.microsoft.com/office/drawing/2014/main" id="{2CA32344-6065-A02D-36BA-25FDEA7288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8CDE22-E155-0054-56E2-DF57EA544D54}"/>
              </a:ext>
            </a:extLst>
          </p:cNvPr>
          <p:cNvSpPr>
            <a:spLocks noGrp="1"/>
          </p:cNvSpPr>
          <p:nvPr>
            <p:ph type="sldNum" sz="quarter" idx="12"/>
          </p:nvPr>
        </p:nvSpPr>
        <p:spPr/>
        <p:txBody>
          <a:bodyPr/>
          <a:lstStyle/>
          <a:p>
            <a:fld id="{65A103B6-F187-44AA-A288-022BF2EABAF5}" type="slidenum">
              <a:rPr lang="en-US" smtClean="0"/>
              <a:t>‹#›</a:t>
            </a:fld>
            <a:endParaRPr lang="en-US"/>
          </a:p>
        </p:txBody>
      </p:sp>
    </p:spTree>
    <p:extLst>
      <p:ext uri="{BB962C8B-B14F-4D97-AF65-F5344CB8AC3E}">
        <p14:creationId xmlns:p14="http://schemas.microsoft.com/office/powerpoint/2010/main" val="2717142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970D-8E88-4A23-EA1E-E4CBEE09DD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54122E-F5F6-2847-6CC5-34EBF3BA68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AB0E74-97EA-1EAC-8EAE-77FABF3C2895}"/>
              </a:ext>
            </a:extLst>
          </p:cNvPr>
          <p:cNvSpPr>
            <a:spLocks noGrp="1"/>
          </p:cNvSpPr>
          <p:nvPr>
            <p:ph type="dt" sz="half" idx="10"/>
          </p:nvPr>
        </p:nvSpPr>
        <p:spPr/>
        <p:txBody>
          <a:bodyPr/>
          <a:lstStyle/>
          <a:p>
            <a:fld id="{BCC8FEE5-82D2-48BA-9DF6-DC0CDAFC5D48}" type="datetimeFigureOut">
              <a:rPr lang="en-US" smtClean="0"/>
              <a:t>1/2/2024</a:t>
            </a:fld>
            <a:endParaRPr lang="en-US"/>
          </a:p>
        </p:txBody>
      </p:sp>
      <p:sp>
        <p:nvSpPr>
          <p:cNvPr id="5" name="Footer Placeholder 4">
            <a:extLst>
              <a:ext uri="{FF2B5EF4-FFF2-40B4-BE49-F238E27FC236}">
                <a16:creationId xmlns:a16="http://schemas.microsoft.com/office/drawing/2014/main" id="{64E53B17-20ED-B958-9EB5-596AD6E53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E38C41-2AB4-13B8-C74F-E3879A5EBA8E}"/>
              </a:ext>
            </a:extLst>
          </p:cNvPr>
          <p:cNvSpPr>
            <a:spLocks noGrp="1"/>
          </p:cNvSpPr>
          <p:nvPr>
            <p:ph type="sldNum" sz="quarter" idx="12"/>
          </p:nvPr>
        </p:nvSpPr>
        <p:spPr/>
        <p:txBody>
          <a:bodyPr/>
          <a:lstStyle/>
          <a:p>
            <a:fld id="{65A103B6-F187-44AA-A288-022BF2EABAF5}" type="slidenum">
              <a:rPr lang="en-US" smtClean="0"/>
              <a:t>‹#›</a:t>
            </a:fld>
            <a:endParaRPr lang="en-US"/>
          </a:p>
        </p:txBody>
      </p:sp>
    </p:spTree>
    <p:extLst>
      <p:ext uri="{BB962C8B-B14F-4D97-AF65-F5344CB8AC3E}">
        <p14:creationId xmlns:p14="http://schemas.microsoft.com/office/powerpoint/2010/main" val="8945629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8E53C-B560-7DB8-665E-121492C3E9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304C1E-1047-8DD2-C9F0-534C9D323A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7B83F-AA15-D320-31CF-B1B720509C1A}"/>
              </a:ext>
            </a:extLst>
          </p:cNvPr>
          <p:cNvSpPr>
            <a:spLocks noGrp="1"/>
          </p:cNvSpPr>
          <p:nvPr>
            <p:ph type="dt" sz="half" idx="10"/>
          </p:nvPr>
        </p:nvSpPr>
        <p:spPr/>
        <p:txBody>
          <a:bodyPr/>
          <a:lstStyle/>
          <a:p>
            <a:fld id="{BCC8FEE5-82D2-48BA-9DF6-DC0CDAFC5D48}" type="datetimeFigureOut">
              <a:rPr lang="en-US" smtClean="0"/>
              <a:t>1/2/2024</a:t>
            </a:fld>
            <a:endParaRPr lang="en-US"/>
          </a:p>
        </p:txBody>
      </p:sp>
      <p:sp>
        <p:nvSpPr>
          <p:cNvPr id="5" name="Footer Placeholder 4">
            <a:extLst>
              <a:ext uri="{FF2B5EF4-FFF2-40B4-BE49-F238E27FC236}">
                <a16:creationId xmlns:a16="http://schemas.microsoft.com/office/drawing/2014/main" id="{BC220D27-ED77-8123-2B6B-4D88A8D34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84E05-EDCB-FBAC-7253-4306B4B301C5}"/>
              </a:ext>
            </a:extLst>
          </p:cNvPr>
          <p:cNvSpPr>
            <a:spLocks noGrp="1"/>
          </p:cNvSpPr>
          <p:nvPr>
            <p:ph type="sldNum" sz="quarter" idx="12"/>
          </p:nvPr>
        </p:nvSpPr>
        <p:spPr/>
        <p:txBody>
          <a:bodyPr/>
          <a:lstStyle/>
          <a:p>
            <a:fld id="{65A103B6-F187-44AA-A288-022BF2EABAF5}" type="slidenum">
              <a:rPr lang="en-US" smtClean="0"/>
              <a:t>‹#›</a:t>
            </a:fld>
            <a:endParaRPr lang="en-US"/>
          </a:p>
        </p:txBody>
      </p:sp>
    </p:spTree>
    <p:extLst>
      <p:ext uri="{BB962C8B-B14F-4D97-AF65-F5344CB8AC3E}">
        <p14:creationId xmlns:p14="http://schemas.microsoft.com/office/powerpoint/2010/main" val="220216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21" Type="http://schemas.openxmlformats.org/officeDocument/2006/relationships/image" Target="../media/image12.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11.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10.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5.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7.jp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7.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hyperlink" Target="https://pixabay.com/en/abstract-lines-numbering-system-1231867/"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theme" Target="../theme/theme8.xml"/><Relationship Id="rId3" Type="http://schemas.openxmlformats.org/officeDocument/2006/relationships/slideLayout" Target="../slideLayouts/slideLayout102.xml"/><Relationship Id="rId21" Type="http://schemas.openxmlformats.org/officeDocument/2006/relationships/image" Target="../media/image20.png"/><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image" Target="../media/image19.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image" Target="../media/image18.pn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92700B-B6DD-7885-C616-B7A583AF6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3A2E7E-8F0D-024B-D174-6F6BC73462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4400F-8566-B1CD-C81C-93E2AB25F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95AD7-F9AA-4765-8943-F0D5CED79FFF}" type="datetimeFigureOut">
              <a:rPr lang="en-US" smtClean="0"/>
              <a:t>1/2/2024</a:t>
            </a:fld>
            <a:endParaRPr lang="en-US"/>
          </a:p>
        </p:txBody>
      </p:sp>
      <p:sp>
        <p:nvSpPr>
          <p:cNvPr id="5" name="Footer Placeholder 4">
            <a:extLst>
              <a:ext uri="{FF2B5EF4-FFF2-40B4-BE49-F238E27FC236}">
                <a16:creationId xmlns:a16="http://schemas.microsoft.com/office/drawing/2014/main" id="{EBC9ED62-46E6-8BF5-E3C0-4008ED37D8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F62716-9FA6-1F43-EB4E-BEDE890AC3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2BCBCE-2F0F-498B-8F8A-8377FE517E91}" type="slidenum">
              <a:rPr lang="en-US" smtClean="0"/>
              <a:t>‹#›</a:t>
            </a:fld>
            <a:endParaRPr lang="en-US"/>
          </a:p>
        </p:txBody>
      </p:sp>
    </p:spTree>
    <p:extLst>
      <p:ext uri="{BB962C8B-B14F-4D97-AF65-F5344CB8AC3E}">
        <p14:creationId xmlns:p14="http://schemas.microsoft.com/office/powerpoint/2010/main" val="521331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058272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77B8440-10B0-46AF-9E74-6D79F1FEDD28}" type="datetimeFigureOut">
              <a:rPr lang="en-US" smtClean="0"/>
              <a:t>1/2/2024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BA2BFF-173A-4AC7-AFBB-16A1AF51AC38}" type="slidenum">
              <a:rPr lang="en-US" smtClean="0"/>
              <a:t>‹#›</a:t>
            </a:fld>
            <a:endParaRPr lang="en-US"/>
          </a:p>
        </p:txBody>
      </p:sp>
    </p:spTree>
    <p:extLst>
      <p:ext uri="{BB962C8B-B14F-4D97-AF65-F5344CB8AC3E}">
        <p14:creationId xmlns:p14="http://schemas.microsoft.com/office/powerpoint/2010/main" val="448292599"/>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ounded Rectangle 8"/>
          <p:cNvSpPr/>
          <p:nvPr/>
        </p:nvSpPr>
        <p:spPr>
          <a:xfrm>
            <a:off x="558129"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Title Placeholder 12"/>
          <p:cNvSpPr>
            <a:spLocks noGrp="1"/>
          </p:cNvSpPr>
          <p:nvPr>
            <p:ph type="title"/>
          </p:nvPr>
        </p:nvSpPr>
        <p:spPr>
          <a:xfrm>
            <a:off x="670560" y="4985590"/>
            <a:ext cx="1091184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670560" y="530352"/>
            <a:ext cx="1091184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5035104" y="6111876"/>
            <a:ext cx="3048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BCDBF33B-D6F8-4F02-9FF0-FD393938FBDA}" type="datetimeFigureOut">
              <a:rPr lang="en-US" smtClean="0"/>
              <a:t>1/2/2024</a:t>
            </a:fld>
            <a:endParaRPr lang="en-US"/>
          </a:p>
        </p:txBody>
      </p:sp>
      <p:sp>
        <p:nvSpPr>
          <p:cNvPr id="18" name="Footer Placeholder 17"/>
          <p:cNvSpPr>
            <a:spLocks noGrp="1"/>
          </p:cNvSpPr>
          <p:nvPr>
            <p:ph type="ftr" sz="quarter" idx="3"/>
          </p:nvPr>
        </p:nvSpPr>
        <p:spPr>
          <a:xfrm>
            <a:off x="8083104" y="6111876"/>
            <a:ext cx="3048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a:p>
        </p:txBody>
      </p:sp>
      <p:sp>
        <p:nvSpPr>
          <p:cNvPr id="5" name="Slide Number Placeholder 4"/>
          <p:cNvSpPr>
            <a:spLocks noGrp="1"/>
          </p:cNvSpPr>
          <p:nvPr>
            <p:ph type="sldNum" sz="quarter" idx="4"/>
          </p:nvPr>
        </p:nvSpPr>
        <p:spPr>
          <a:xfrm>
            <a:off x="11131104" y="6111876"/>
            <a:ext cx="6096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513105F-5BA2-4676-9AF4-71D1456A247F}" type="slidenum">
              <a:rPr lang="en-US" smtClean="0"/>
              <a:t>‹#›</a:t>
            </a:fld>
            <a:endParaRPr lang="en-US"/>
          </a:p>
        </p:txBody>
      </p:sp>
    </p:spTree>
    <p:extLst>
      <p:ext uri="{BB962C8B-B14F-4D97-AF65-F5344CB8AC3E}">
        <p14:creationId xmlns:p14="http://schemas.microsoft.com/office/powerpoint/2010/main" val="30955610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066" y="242953"/>
            <a:ext cx="10972941" cy="1019053"/>
          </a:xfrm>
          <a:prstGeom prst="rect">
            <a:avLst/>
          </a:prstGeom>
        </p:spPr>
        <p:txBody>
          <a:bodyPr lIns="0" tIns="0" rIns="0" bIns="0" anchor="ctr"/>
          <a:lstStyle/>
          <a:p>
            <a:pPr algn="ctr"/>
            <a:r>
              <a:rPr lang="en-US" sz="9165" b="0" strike="noStrike" spc="-2">
                <a:solidFill>
                  <a:srgbClr val="000000"/>
                </a:solidFill>
                <a:uFill>
                  <a:solidFill>
                    <a:srgbClr val="FFFFFF"/>
                  </a:solidFill>
                </a:uFill>
                <a:latin typeface="Arial"/>
              </a:rPr>
              <a:t>Click to edit the title text format</a:t>
            </a:r>
          </a:p>
        </p:txBody>
      </p:sp>
      <p:sp>
        <p:nvSpPr>
          <p:cNvPr id="3" name="PlaceHolder 2"/>
          <p:cNvSpPr>
            <a:spLocks noGrp="1"/>
          </p:cNvSpPr>
          <p:nvPr>
            <p:ph type="body"/>
          </p:nvPr>
        </p:nvSpPr>
        <p:spPr>
          <a:xfrm>
            <a:off x="609066" y="1428474"/>
            <a:ext cx="10972941" cy="3540817"/>
          </a:xfrm>
          <a:prstGeom prst="rect">
            <a:avLst/>
          </a:prstGeom>
        </p:spPr>
        <p:txBody>
          <a:bodyPr lIns="0" tIns="0" rIns="0" bIns="0"/>
          <a:lstStyle/>
          <a:p>
            <a:pPr marL="432000" indent="-324000">
              <a:spcBef>
                <a:spcPts val="1417"/>
              </a:spcBef>
              <a:buClr>
                <a:srgbClr val="000000"/>
              </a:buClr>
              <a:buSzPct val="45000"/>
              <a:buFont typeface="Wingdings" charset="2"/>
              <a:buChar char=""/>
            </a:pPr>
            <a:r>
              <a:rPr lang="en-US" sz="6665" b="0" strike="noStrike" spc="-2">
                <a:solidFill>
                  <a:srgbClr val="000000"/>
                </a:solidFill>
                <a:uFill>
                  <a:solidFill>
                    <a:srgbClr val="FFFFFF"/>
                  </a:solidFill>
                </a:uFill>
                <a:latin typeface="Arial"/>
              </a:rPr>
              <a:t>Click to edit the outline text format</a:t>
            </a:r>
          </a:p>
          <a:p>
            <a:pPr marL="1799626" lvl="1" indent="-674860">
              <a:spcBef>
                <a:spcPts val="2362"/>
              </a:spcBef>
              <a:buClr>
                <a:srgbClr val="000000"/>
              </a:buClr>
              <a:buSzPct val="75000"/>
              <a:buFont typeface="Symbol" charset="2"/>
              <a:buChar char=""/>
            </a:pPr>
            <a:r>
              <a:rPr lang="en-US" sz="5832" b="0" strike="noStrike" spc="-2">
                <a:solidFill>
                  <a:srgbClr val="000000"/>
                </a:solidFill>
                <a:uFill>
                  <a:solidFill>
                    <a:srgbClr val="FFFFFF"/>
                  </a:solidFill>
                </a:uFill>
                <a:latin typeface="Arial"/>
              </a:rPr>
              <a:t>Second Outline Level</a:t>
            </a:r>
          </a:p>
          <a:p>
            <a:pPr marL="2699438" lvl="2" indent="-599875">
              <a:spcBef>
                <a:spcPts val="1770"/>
              </a:spcBef>
              <a:buClr>
                <a:srgbClr val="000000"/>
              </a:buClr>
              <a:buSzPct val="45000"/>
              <a:buFont typeface="Wingdings" charset="2"/>
              <a:buChar char=""/>
            </a:pPr>
            <a:r>
              <a:rPr lang="en-US" sz="4999" b="0" strike="noStrike" spc="-2">
                <a:solidFill>
                  <a:srgbClr val="000000"/>
                </a:solidFill>
                <a:uFill>
                  <a:solidFill>
                    <a:srgbClr val="FFFFFF"/>
                  </a:solidFill>
                </a:uFill>
                <a:latin typeface="Arial"/>
              </a:rPr>
              <a:t>Third Outline Level</a:t>
            </a:r>
          </a:p>
          <a:p>
            <a:pPr marL="3599251" lvl="3" indent="-449906">
              <a:spcBef>
                <a:spcPts val="1181"/>
              </a:spcBef>
              <a:buClr>
                <a:srgbClr val="000000"/>
              </a:buClr>
              <a:buSzPct val="75000"/>
              <a:buFont typeface="Symbol" charset="2"/>
              <a:buChar char=""/>
            </a:pPr>
            <a:r>
              <a:rPr lang="en-US" sz="4166" b="0" strike="noStrike" spc="-2">
                <a:solidFill>
                  <a:srgbClr val="000000"/>
                </a:solidFill>
                <a:uFill>
                  <a:solidFill>
                    <a:srgbClr val="FFFFFF"/>
                  </a:solidFill>
                </a:uFill>
                <a:latin typeface="Arial"/>
              </a:rPr>
              <a:t>Fourth Outline Level</a:t>
            </a:r>
          </a:p>
          <a:p>
            <a:pPr marL="4499064" lvl="4" indent="-449906">
              <a:spcBef>
                <a:spcPts val="589"/>
              </a:spcBef>
              <a:buClr>
                <a:srgbClr val="000000"/>
              </a:buClr>
              <a:buSzPct val="45000"/>
              <a:buFont typeface="Wingdings" charset="2"/>
              <a:buChar char=""/>
            </a:pPr>
            <a:r>
              <a:rPr lang="en-US" sz="4166" b="0" strike="noStrike" spc="-2">
                <a:solidFill>
                  <a:srgbClr val="000000"/>
                </a:solidFill>
                <a:uFill>
                  <a:solidFill>
                    <a:srgbClr val="FFFFFF"/>
                  </a:solidFill>
                </a:uFill>
                <a:latin typeface="Arial"/>
              </a:rPr>
              <a:t>Fifth Outline Level</a:t>
            </a:r>
          </a:p>
          <a:p>
            <a:pPr marL="5398877" lvl="5" indent="-449906">
              <a:spcBef>
                <a:spcPts val="589"/>
              </a:spcBef>
              <a:buClr>
                <a:srgbClr val="000000"/>
              </a:buClr>
              <a:buSzPct val="45000"/>
              <a:buFont typeface="Wingdings" charset="2"/>
              <a:buChar char=""/>
            </a:pPr>
            <a:r>
              <a:rPr lang="en-US" sz="4166" b="0" strike="noStrike" spc="-2">
                <a:solidFill>
                  <a:srgbClr val="000000"/>
                </a:solidFill>
                <a:uFill>
                  <a:solidFill>
                    <a:srgbClr val="FFFFFF"/>
                  </a:solidFill>
                </a:uFill>
                <a:latin typeface="Arial"/>
              </a:rPr>
              <a:t>Sixth Outline Level</a:t>
            </a:r>
          </a:p>
          <a:p>
            <a:pPr marL="6298690" lvl="6" indent="-449906">
              <a:spcBef>
                <a:spcPts val="589"/>
              </a:spcBef>
              <a:buClr>
                <a:srgbClr val="000000"/>
              </a:buClr>
              <a:buSzPct val="45000"/>
              <a:buFont typeface="Wingdings" charset="2"/>
              <a:buChar char=""/>
            </a:pPr>
            <a:r>
              <a:rPr lang="en-US" sz="4166" b="0" strike="noStrike" spc="-2">
                <a:solidFill>
                  <a:srgbClr val="000000"/>
                </a:solidFill>
                <a:uFill>
                  <a:solidFill>
                    <a:srgbClr val="FFFFFF"/>
                  </a:solidFill>
                </a:uFill>
                <a:latin typeface="Arial"/>
              </a:rPr>
              <a:t>Seventh Outline Level</a:t>
            </a:r>
          </a:p>
        </p:txBody>
      </p:sp>
    </p:spTree>
    <p:extLst>
      <p:ext uri="{BB962C8B-B14F-4D97-AF65-F5344CB8AC3E}">
        <p14:creationId xmlns:p14="http://schemas.microsoft.com/office/powerpoint/2010/main" val="53539566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1904604" rtl="0" eaLnBrk="1" latinLnBrk="0" hangingPunct="1">
        <a:lnSpc>
          <a:spcPct val="90000"/>
        </a:lnSpc>
        <a:spcBef>
          <a:spcPct val="0"/>
        </a:spcBef>
        <a:buNone/>
        <a:defRPr sz="9165" kern="1200">
          <a:solidFill>
            <a:schemeClr val="tx1"/>
          </a:solidFill>
          <a:latin typeface="+mj-lt"/>
          <a:ea typeface="+mj-ea"/>
          <a:cs typeface="+mj-cs"/>
        </a:defRPr>
      </a:lvl1pPr>
    </p:titleStyle>
    <p:bodyStyle>
      <a:lvl1pPr marL="899813" indent="-674860" algn="l" defTabSz="1904604" rtl="0" eaLnBrk="1" latinLnBrk="0" hangingPunct="1">
        <a:lnSpc>
          <a:spcPct val="90000"/>
        </a:lnSpc>
        <a:spcBef>
          <a:spcPts val="2951"/>
        </a:spcBef>
        <a:buClr>
          <a:srgbClr val="000000"/>
        </a:buClr>
        <a:buSzPct val="45000"/>
        <a:buFont typeface="Wingdings" charset="2"/>
        <a:buChar char=""/>
        <a:defRPr sz="5832" kern="1200">
          <a:solidFill>
            <a:schemeClr val="tx1"/>
          </a:solidFill>
          <a:latin typeface="+mn-lt"/>
          <a:ea typeface="+mn-ea"/>
          <a:cs typeface="+mn-cs"/>
        </a:defRPr>
      </a:lvl1pPr>
      <a:lvl2pPr marL="1428453" indent="-476151" algn="l" defTabSz="1904604" rtl="0" eaLnBrk="1" latinLnBrk="0" hangingPunct="1">
        <a:lnSpc>
          <a:spcPct val="90000"/>
        </a:lnSpc>
        <a:spcBef>
          <a:spcPts val="1041"/>
        </a:spcBef>
        <a:buFont typeface="Arial" panose="020B0604020202020204" pitchFamily="34" charset="0"/>
        <a:buChar char="•"/>
        <a:defRPr sz="4999" kern="1200">
          <a:solidFill>
            <a:schemeClr val="tx1"/>
          </a:solidFill>
          <a:latin typeface="+mn-lt"/>
          <a:ea typeface="+mn-ea"/>
          <a:cs typeface="+mn-cs"/>
        </a:defRPr>
      </a:lvl2pPr>
      <a:lvl3pPr marL="2380755" indent="-476151" algn="l" defTabSz="1904604" rtl="0" eaLnBrk="1" latinLnBrk="0" hangingPunct="1">
        <a:lnSpc>
          <a:spcPct val="90000"/>
        </a:lnSpc>
        <a:spcBef>
          <a:spcPts val="1041"/>
        </a:spcBef>
        <a:buFont typeface="Arial" panose="020B0604020202020204" pitchFamily="34" charset="0"/>
        <a:buChar char="•"/>
        <a:defRPr sz="4166" kern="1200">
          <a:solidFill>
            <a:schemeClr val="tx1"/>
          </a:solidFill>
          <a:latin typeface="+mn-lt"/>
          <a:ea typeface="+mn-ea"/>
          <a:cs typeface="+mn-cs"/>
        </a:defRPr>
      </a:lvl3pPr>
      <a:lvl4pPr marL="3333057" indent="-476151" algn="l" defTabSz="1904604" rtl="0" eaLnBrk="1" latinLnBrk="0" hangingPunct="1">
        <a:lnSpc>
          <a:spcPct val="90000"/>
        </a:lnSpc>
        <a:spcBef>
          <a:spcPts val="1041"/>
        </a:spcBef>
        <a:buFont typeface="Arial" panose="020B0604020202020204" pitchFamily="34" charset="0"/>
        <a:buChar char="•"/>
        <a:defRPr sz="3749" kern="1200">
          <a:solidFill>
            <a:schemeClr val="tx1"/>
          </a:solidFill>
          <a:latin typeface="+mn-lt"/>
          <a:ea typeface="+mn-ea"/>
          <a:cs typeface="+mn-cs"/>
        </a:defRPr>
      </a:lvl4pPr>
      <a:lvl5pPr marL="4285358" indent="-476151" algn="l" defTabSz="1904604" rtl="0" eaLnBrk="1" latinLnBrk="0" hangingPunct="1">
        <a:lnSpc>
          <a:spcPct val="90000"/>
        </a:lnSpc>
        <a:spcBef>
          <a:spcPts val="1041"/>
        </a:spcBef>
        <a:buFont typeface="Arial" panose="020B0604020202020204" pitchFamily="34" charset="0"/>
        <a:buChar char="•"/>
        <a:defRPr sz="3749" kern="1200">
          <a:solidFill>
            <a:schemeClr val="tx1"/>
          </a:solidFill>
          <a:latin typeface="+mn-lt"/>
          <a:ea typeface="+mn-ea"/>
          <a:cs typeface="+mn-cs"/>
        </a:defRPr>
      </a:lvl5pPr>
      <a:lvl6pPr marL="5237660" indent="-476151" algn="l" defTabSz="1904604" rtl="0" eaLnBrk="1" latinLnBrk="0" hangingPunct="1">
        <a:lnSpc>
          <a:spcPct val="90000"/>
        </a:lnSpc>
        <a:spcBef>
          <a:spcPts val="1041"/>
        </a:spcBef>
        <a:buFont typeface="Arial" panose="020B0604020202020204" pitchFamily="34" charset="0"/>
        <a:buChar char="•"/>
        <a:defRPr sz="3749" kern="1200">
          <a:solidFill>
            <a:schemeClr val="tx1"/>
          </a:solidFill>
          <a:latin typeface="+mn-lt"/>
          <a:ea typeface="+mn-ea"/>
          <a:cs typeface="+mn-cs"/>
        </a:defRPr>
      </a:lvl6pPr>
      <a:lvl7pPr marL="6189962" indent="-476151" algn="l" defTabSz="1904604" rtl="0" eaLnBrk="1" latinLnBrk="0" hangingPunct="1">
        <a:lnSpc>
          <a:spcPct val="90000"/>
        </a:lnSpc>
        <a:spcBef>
          <a:spcPts val="1041"/>
        </a:spcBef>
        <a:buFont typeface="Arial" panose="020B0604020202020204" pitchFamily="34" charset="0"/>
        <a:buChar char="•"/>
        <a:defRPr sz="3749" kern="1200">
          <a:solidFill>
            <a:schemeClr val="tx1"/>
          </a:solidFill>
          <a:latin typeface="+mn-lt"/>
          <a:ea typeface="+mn-ea"/>
          <a:cs typeface="+mn-cs"/>
        </a:defRPr>
      </a:lvl7pPr>
      <a:lvl8pPr marL="7142264" indent="-476151" algn="l" defTabSz="1904604" rtl="0" eaLnBrk="1" latinLnBrk="0" hangingPunct="1">
        <a:lnSpc>
          <a:spcPct val="90000"/>
        </a:lnSpc>
        <a:spcBef>
          <a:spcPts val="1041"/>
        </a:spcBef>
        <a:buFont typeface="Arial" panose="020B0604020202020204" pitchFamily="34" charset="0"/>
        <a:buChar char="•"/>
        <a:defRPr sz="3749" kern="1200">
          <a:solidFill>
            <a:schemeClr val="tx1"/>
          </a:solidFill>
          <a:latin typeface="+mn-lt"/>
          <a:ea typeface="+mn-ea"/>
          <a:cs typeface="+mn-cs"/>
        </a:defRPr>
      </a:lvl8pPr>
      <a:lvl9pPr marL="8094566" indent="-476151" algn="l" defTabSz="1904604" rtl="0" eaLnBrk="1" latinLnBrk="0" hangingPunct="1">
        <a:lnSpc>
          <a:spcPct val="90000"/>
        </a:lnSpc>
        <a:spcBef>
          <a:spcPts val="1041"/>
        </a:spcBef>
        <a:buFont typeface="Arial" panose="020B0604020202020204" pitchFamily="34" charset="0"/>
        <a:buChar char="•"/>
        <a:defRPr sz="3749" kern="1200">
          <a:solidFill>
            <a:schemeClr val="tx1"/>
          </a:solidFill>
          <a:latin typeface="+mn-lt"/>
          <a:ea typeface="+mn-ea"/>
          <a:cs typeface="+mn-cs"/>
        </a:defRPr>
      </a:lvl9pPr>
    </p:bodyStyle>
    <p:otherStyle>
      <a:defPPr>
        <a:defRPr lang="en-US"/>
      </a:defPPr>
      <a:lvl1pPr marL="0" algn="l" defTabSz="1904604" rtl="0" eaLnBrk="1" latinLnBrk="0" hangingPunct="1">
        <a:defRPr sz="3749" kern="1200">
          <a:solidFill>
            <a:schemeClr val="tx1"/>
          </a:solidFill>
          <a:latin typeface="+mn-lt"/>
          <a:ea typeface="+mn-ea"/>
          <a:cs typeface="+mn-cs"/>
        </a:defRPr>
      </a:lvl1pPr>
      <a:lvl2pPr marL="952302" algn="l" defTabSz="1904604" rtl="0" eaLnBrk="1" latinLnBrk="0" hangingPunct="1">
        <a:defRPr sz="3749" kern="1200">
          <a:solidFill>
            <a:schemeClr val="tx1"/>
          </a:solidFill>
          <a:latin typeface="+mn-lt"/>
          <a:ea typeface="+mn-ea"/>
          <a:cs typeface="+mn-cs"/>
        </a:defRPr>
      </a:lvl2pPr>
      <a:lvl3pPr marL="1904604" algn="l" defTabSz="1904604" rtl="0" eaLnBrk="1" latinLnBrk="0" hangingPunct="1">
        <a:defRPr sz="3749" kern="1200">
          <a:solidFill>
            <a:schemeClr val="tx1"/>
          </a:solidFill>
          <a:latin typeface="+mn-lt"/>
          <a:ea typeface="+mn-ea"/>
          <a:cs typeface="+mn-cs"/>
        </a:defRPr>
      </a:lvl3pPr>
      <a:lvl4pPr marL="2856906" algn="l" defTabSz="1904604" rtl="0" eaLnBrk="1" latinLnBrk="0" hangingPunct="1">
        <a:defRPr sz="3749" kern="1200">
          <a:solidFill>
            <a:schemeClr val="tx1"/>
          </a:solidFill>
          <a:latin typeface="+mn-lt"/>
          <a:ea typeface="+mn-ea"/>
          <a:cs typeface="+mn-cs"/>
        </a:defRPr>
      </a:lvl4pPr>
      <a:lvl5pPr marL="3809208" algn="l" defTabSz="1904604" rtl="0" eaLnBrk="1" latinLnBrk="0" hangingPunct="1">
        <a:defRPr sz="3749" kern="1200">
          <a:solidFill>
            <a:schemeClr val="tx1"/>
          </a:solidFill>
          <a:latin typeface="+mn-lt"/>
          <a:ea typeface="+mn-ea"/>
          <a:cs typeface="+mn-cs"/>
        </a:defRPr>
      </a:lvl5pPr>
      <a:lvl6pPr marL="4761509" algn="l" defTabSz="1904604" rtl="0" eaLnBrk="1" latinLnBrk="0" hangingPunct="1">
        <a:defRPr sz="3749" kern="1200">
          <a:solidFill>
            <a:schemeClr val="tx1"/>
          </a:solidFill>
          <a:latin typeface="+mn-lt"/>
          <a:ea typeface="+mn-ea"/>
          <a:cs typeface="+mn-cs"/>
        </a:defRPr>
      </a:lvl6pPr>
      <a:lvl7pPr marL="5713811" algn="l" defTabSz="1904604" rtl="0" eaLnBrk="1" latinLnBrk="0" hangingPunct="1">
        <a:defRPr sz="3749" kern="1200">
          <a:solidFill>
            <a:schemeClr val="tx1"/>
          </a:solidFill>
          <a:latin typeface="+mn-lt"/>
          <a:ea typeface="+mn-ea"/>
          <a:cs typeface="+mn-cs"/>
        </a:defRPr>
      </a:lvl7pPr>
      <a:lvl8pPr marL="6666113" algn="l" defTabSz="1904604" rtl="0" eaLnBrk="1" latinLnBrk="0" hangingPunct="1">
        <a:defRPr sz="3749" kern="1200">
          <a:solidFill>
            <a:schemeClr val="tx1"/>
          </a:solidFill>
          <a:latin typeface="+mn-lt"/>
          <a:ea typeface="+mn-ea"/>
          <a:cs typeface="+mn-cs"/>
        </a:defRPr>
      </a:lvl8pPr>
      <a:lvl9pPr marL="7618415" algn="l" defTabSz="1904604" rtl="0" eaLnBrk="1" latinLnBrk="0" hangingPunct="1">
        <a:defRPr sz="374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B2228E3-ED2D-4405-81E3-1E2DEBAD70DF}" type="datetimeFigureOut">
              <a:rPr lang="en-US" smtClean="0"/>
              <a:t>1/2/2024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5F46490-E48D-4EC4-8F49-BB89C62CBA8D}" type="slidenum">
              <a:rPr lang="en-US" smtClean="0"/>
              <a:t>‹#›</a:t>
            </a:fld>
            <a:endParaRPr lang="en-US"/>
          </a:p>
        </p:txBody>
      </p:sp>
    </p:spTree>
    <p:extLst>
      <p:ext uri="{BB962C8B-B14F-4D97-AF65-F5344CB8AC3E}">
        <p14:creationId xmlns:p14="http://schemas.microsoft.com/office/powerpoint/2010/main" val="4013200857"/>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8000"/>
            <a:lum/>
            <a:extLst>
              <a:ext uri="{837473B0-CC2E-450A-ABE3-18F120FF3D39}">
                <a1611:picAttrSrcUrl xmlns:a1611="http://schemas.microsoft.com/office/drawing/2016/11/main" r:id="rId14"/>
              </a:ext>
            </a:extLst>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D7625D-8D83-E395-98FB-23AFD00FF8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77C2AD-1BA5-AA02-EE30-471FF75ED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0AC31-CFE8-4C61-66B3-BF23539969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C8FEE5-82D2-48BA-9DF6-DC0CDAFC5D48}" type="datetimeFigureOut">
              <a:rPr lang="en-US" smtClean="0"/>
              <a:t>1/2/2024</a:t>
            </a:fld>
            <a:endParaRPr lang="en-US"/>
          </a:p>
        </p:txBody>
      </p:sp>
      <p:sp>
        <p:nvSpPr>
          <p:cNvPr id="5" name="Footer Placeholder 4">
            <a:extLst>
              <a:ext uri="{FF2B5EF4-FFF2-40B4-BE49-F238E27FC236}">
                <a16:creationId xmlns:a16="http://schemas.microsoft.com/office/drawing/2014/main" id="{0DBB3857-429B-4C3C-1BFA-0940BD87F3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99AA62-89D0-5D1A-20C8-91400A8903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103B6-F187-44AA-A288-022BF2EABAF5}" type="slidenum">
              <a:rPr lang="en-US" smtClean="0"/>
              <a:t>‹#›</a:t>
            </a:fld>
            <a:endParaRPr lang="en-US"/>
          </a:p>
        </p:txBody>
      </p:sp>
    </p:spTree>
    <p:extLst>
      <p:ext uri="{BB962C8B-B14F-4D97-AF65-F5344CB8AC3E}">
        <p14:creationId xmlns:p14="http://schemas.microsoft.com/office/powerpoint/2010/main" val="426830933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47F7E43-9750-4039-A219-C735CDDF0C52}" type="datetimeFigureOut">
              <a:rPr lang="en-US" smtClean="0"/>
              <a:t>1/2/2024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E8587CF-350E-4D64-B968-AABDED4E7C70}" type="slidenum">
              <a:rPr lang="en-US" smtClean="0"/>
              <a:t>‹#›</a:t>
            </a:fld>
            <a:endParaRPr lang="en-US"/>
          </a:p>
        </p:txBody>
      </p:sp>
    </p:spTree>
    <p:extLst>
      <p:ext uri="{BB962C8B-B14F-4D97-AF65-F5344CB8AC3E}">
        <p14:creationId xmlns:p14="http://schemas.microsoft.com/office/powerpoint/2010/main" val="10633417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1.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5.xml"/></Relationships>
</file>

<file path=ppt/slides/_rels/slide63.xml.rels><?xml version="1.0" encoding="UTF-8" standalone="yes"?>
<Relationships xmlns="http://schemas.openxmlformats.org/package/2006/relationships"><Relationship Id="rId3" Type="http://schemas.openxmlformats.org/officeDocument/2006/relationships/hyperlink" Target="https://isolution.pro/es/t/data-structures-algorithms/stack-algorithm/estructura-de-datos-y-algoritmos-pila" TargetMode="External"/><Relationship Id="rId2" Type="http://schemas.openxmlformats.org/officeDocument/2006/relationships/image" Target="../media/image55.jpg"/><Relationship Id="rId1" Type="http://schemas.openxmlformats.org/officeDocument/2006/relationships/slideLayout" Target="../slideLayouts/slideLayout95.xml"/><Relationship Id="rId4" Type="http://schemas.openxmlformats.org/officeDocument/2006/relationships/hyperlink" Target="https://creativecommons.org/licenses/by-sa/3.0/"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isolution.pro/es/t/data-structures-algorithms/stack-algorithm/estructura-de-datos-y-algoritmos-pila" TargetMode="External"/><Relationship Id="rId2" Type="http://schemas.openxmlformats.org/officeDocument/2006/relationships/image" Target="../media/image56.jpg"/><Relationship Id="rId1" Type="http://schemas.openxmlformats.org/officeDocument/2006/relationships/slideLayout" Target="../slideLayouts/slideLayout95.xml"/><Relationship Id="rId4" Type="http://schemas.openxmlformats.org/officeDocument/2006/relationships/hyperlink" Target="https://creativecommons.org/licenses/by-sa/3.0/"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5.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5A4659E-EEAE-9D5D-40D4-8602AE3E34B4}"/>
              </a:ext>
            </a:extLst>
          </p:cNvPr>
          <p:cNvSpPr>
            <a:spLocks noGrp="1"/>
          </p:cNvSpPr>
          <p:nvPr>
            <p:ph type="title"/>
          </p:nvPr>
        </p:nvSpPr>
        <p:spPr>
          <a:xfrm>
            <a:off x="640080" y="1243013"/>
            <a:ext cx="3855720" cy="4371974"/>
          </a:xfrm>
        </p:spPr>
        <p:txBody>
          <a:bodyPr>
            <a:normAutofit/>
          </a:bodyPr>
          <a:lstStyle/>
          <a:p>
            <a:r>
              <a:rPr lang="en-US" sz="2800" dirty="0">
                <a:solidFill>
                  <a:schemeClr val="tx2"/>
                </a:solidFill>
                <a:latin typeface="Times New Roman" panose="02020603050405020304" pitchFamily="18" charset="0"/>
                <a:cs typeface="Times New Roman" panose="02020603050405020304" pitchFamily="18" charset="0"/>
              </a:rPr>
              <a:t>Presentation on Microcontroller(AVR) &amp; Microcontroller Assembly</a:t>
            </a:r>
          </a:p>
        </p:txBody>
      </p:sp>
      <p:sp>
        <p:nvSpPr>
          <p:cNvPr id="9" name="Content Placeholder 2">
            <a:extLst>
              <a:ext uri="{FF2B5EF4-FFF2-40B4-BE49-F238E27FC236}">
                <a16:creationId xmlns:a16="http://schemas.microsoft.com/office/drawing/2014/main" id="{1FEDD2B1-1173-CC1E-E4A8-B7CBC50FCCAD}"/>
              </a:ext>
            </a:extLst>
          </p:cNvPr>
          <p:cNvSpPr>
            <a:spLocks noGrp="1"/>
          </p:cNvSpPr>
          <p:nvPr>
            <p:ph idx="1"/>
          </p:nvPr>
        </p:nvSpPr>
        <p:spPr>
          <a:xfrm>
            <a:off x="6509551" y="813816"/>
            <a:ext cx="5221224" cy="5230368"/>
          </a:xfrm>
        </p:spPr>
        <p:txBody>
          <a:bodyPr anchor="ctr">
            <a:normAutofit/>
          </a:bodyPr>
          <a:lstStyle/>
          <a:p>
            <a:pPr marL="0" indent="0">
              <a:buNone/>
            </a:pPr>
            <a:r>
              <a:rPr lang="en-US" sz="1800" dirty="0">
                <a:latin typeface="Times New Roman" panose="02020603050405020304" pitchFamily="18" charset="0"/>
                <a:cs typeface="Times New Roman" panose="02020603050405020304" pitchFamily="18" charset="0"/>
              </a:rPr>
              <a:t>By Group-3 (2003021-2003030)</a:t>
            </a:r>
          </a:p>
          <a:p>
            <a:pPr marL="0" indent="0">
              <a:buNone/>
            </a:pPr>
            <a:r>
              <a:rPr lang="en-US" sz="1800" dirty="0">
                <a:latin typeface="Times New Roman" panose="02020603050405020304" pitchFamily="18" charset="0"/>
                <a:cs typeface="Times New Roman" panose="02020603050405020304" pitchFamily="18" charset="0"/>
              </a:rPr>
              <a:t>2003021-MD BASARATUL FERDAUS</a:t>
            </a:r>
          </a:p>
          <a:p>
            <a:pPr marL="0" indent="0">
              <a:buNone/>
            </a:pPr>
            <a:r>
              <a:rPr lang="en-US" sz="1800" dirty="0">
                <a:latin typeface="Times New Roman" panose="02020603050405020304" pitchFamily="18" charset="0"/>
                <a:cs typeface="Times New Roman" panose="02020603050405020304" pitchFamily="18" charset="0"/>
              </a:rPr>
              <a:t>2003022-</a:t>
            </a:r>
            <a:r>
              <a:rPr lang="el-GR" sz="1800" dirty="0">
                <a:latin typeface="Times New Roman" panose="02020603050405020304" pitchFamily="18" charset="0"/>
                <a:cs typeface="Times New Roman" panose="02020603050405020304" pitchFamily="18" charset="0"/>
              </a:rPr>
              <a:t>ΑΝΙΚΑ </a:t>
            </a:r>
            <a:r>
              <a:rPr lang="en-US" sz="1800" dirty="0">
                <a:latin typeface="Times New Roman" panose="02020603050405020304" pitchFamily="18" charset="0"/>
                <a:cs typeface="Times New Roman" panose="02020603050405020304" pitchFamily="18" charset="0"/>
              </a:rPr>
              <a:t>MAHBUBA</a:t>
            </a:r>
          </a:p>
          <a:p>
            <a:pPr marL="0" indent="0">
              <a:buNone/>
            </a:pPr>
            <a:r>
              <a:rPr lang="en-US" sz="1800" dirty="0">
                <a:latin typeface="Times New Roman" panose="02020603050405020304" pitchFamily="18" charset="0"/>
                <a:cs typeface="Times New Roman" panose="02020603050405020304" pitchFamily="18" charset="0"/>
              </a:rPr>
              <a:t>2003023-MD RASHEDUL ISLAM</a:t>
            </a:r>
          </a:p>
          <a:p>
            <a:pPr marL="0" indent="0">
              <a:buNone/>
            </a:pPr>
            <a:r>
              <a:rPr lang="en-US" sz="1800" dirty="0">
                <a:latin typeface="Times New Roman" panose="02020603050405020304" pitchFamily="18" charset="0"/>
                <a:cs typeface="Times New Roman" panose="02020603050405020304" pitchFamily="18" charset="0"/>
              </a:rPr>
              <a:t>2003024-MD AL-ZAMI ASHRAF</a:t>
            </a:r>
          </a:p>
          <a:p>
            <a:pPr marL="0" indent="0">
              <a:buNone/>
            </a:pPr>
            <a:r>
              <a:rPr lang="en-US" sz="1800" dirty="0">
                <a:latin typeface="Times New Roman" panose="02020603050405020304" pitchFamily="18" charset="0"/>
                <a:cs typeface="Times New Roman" panose="02020603050405020304" pitchFamily="18" charset="0"/>
              </a:rPr>
              <a:t>2003025-MAISHA FARZANA</a:t>
            </a:r>
          </a:p>
          <a:p>
            <a:pPr marL="0" indent="0">
              <a:buNone/>
            </a:pPr>
            <a:r>
              <a:rPr lang="en-US" sz="1800" dirty="0">
                <a:latin typeface="Times New Roman" panose="02020603050405020304" pitchFamily="18" charset="0"/>
                <a:cs typeface="Times New Roman" panose="02020603050405020304" pitchFamily="18" charset="0"/>
              </a:rPr>
              <a:t>2003026-FARZANA HAIDER</a:t>
            </a:r>
          </a:p>
          <a:p>
            <a:pPr marL="0" indent="0">
              <a:buNone/>
            </a:pPr>
            <a:r>
              <a:rPr lang="en-US" sz="1800" dirty="0">
                <a:latin typeface="Times New Roman" panose="02020603050405020304" pitchFamily="18" charset="0"/>
                <a:cs typeface="Times New Roman" panose="02020603050405020304" pitchFamily="18" charset="0"/>
              </a:rPr>
              <a:t>2003027-TON</a:t>
            </a:r>
            <a:r>
              <a:rPr lang="el-GR" sz="1800" dirty="0">
                <a:latin typeface="Times New Roman" panose="02020603050405020304" pitchFamily="18" charset="0"/>
                <a:cs typeface="Times New Roman" panose="02020603050405020304" pitchFamily="18" charset="0"/>
              </a:rPr>
              <a:t>ΜΟΥ</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2003028-MD ABDULLAH AL MAMUN</a:t>
            </a:r>
          </a:p>
          <a:p>
            <a:pPr marL="0" indent="0">
              <a:buNone/>
            </a:pPr>
            <a:r>
              <a:rPr lang="en-US" sz="1800" dirty="0">
                <a:latin typeface="Times New Roman" panose="02020603050405020304" pitchFamily="18" charset="0"/>
                <a:cs typeface="Times New Roman" panose="02020603050405020304" pitchFamily="18" charset="0"/>
              </a:rPr>
              <a:t>2003029-MD. SHAJU HOSSAIN</a:t>
            </a:r>
          </a:p>
          <a:p>
            <a:pPr marL="0" indent="0">
              <a:buNone/>
            </a:pPr>
            <a:r>
              <a:rPr lang="en-US" sz="1800" dirty="0">
                <a:latin typeface="Times New Roman" panose="02020603050405020304" pitchFamily="18" charset="0"/>
                <a:cs typeface="Times New Roman" panose="02020603050405020304" pitchFamily="18" charset="0"/>
              </a:rPr>
              <a:t>2003030-TANJIM MOHAMMAD MUBARRAT</a:t>
            </a:r>
          </a:p>
        </p:txBody>
      </p:sp>
    </p:spTree>
    <p:extLst>
      <p:ext uri="{BB962C8B-B14F-4D97-AF65-F5344CB8AC3E}">
        <p14:creationId xmlns:p14="http://schemas.microsoft.com/office/powerpoint/2010/main" val="26593361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362636" y="683649"/>
            <a:ext cx="11779623" cy="768096"/>
          </a:xfrm>
        </p:spPr>
        <p:txBody>
          <a:bodyPr/>
          <a:lstStyle/>
          <a:p>
            <a:r>
              <a:rPr lang="en-US" sz="2800" dirty="0">
                <a:latin typeface="Arial Black" panose="020B0604020202020204" pitchFamily="34" charset="0"/>
                <a:cs typeface="Arial Black" panose="020B0604020202020204" pitchFamily="34" charset="0"/>
              </a:rPr>
              <a:t>The General Purpose registers</a:t>
            </a:r>
            <a:endParaRPr lang="en-US" sz="2800" b="1" dirty="0">
              <a:solidFill>
                <a:schemeClr val="accent6"/>
              </a:solidFill>
              <a:latin typeface="Arial Black" panose="020B0604020202020204" pitchFamily="34" charset="0"/>
              <a:cs typeface="Arial Black" panose="020B0604020202020204" pitchFamily="34" charset="0"/>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68940" y="1894422"/>
            <a:ext cx="9260542" cy="4279929"/>
          </a:xfrm>
        </p:spPr>
        <p:txBody>
          <a:bodyPr/>
          <a:lstStyle/>
          <a:p>
            <a:pPr marL="342900" indent="-342900" algn="l">
              <a:buFont typeface="Wingdings" panose="05000000000000000000" pitchFamily="2" charset="2"/>
              <a:buChar char="Ø"/>
            </a:pPr>
            <a:r>
              <a:rPr lang="en-US" sz="2000" dirty="0">
                <a:latin typeface="Sabon Next LT" panose="02000500000000000000" pitchFamily="2" charset="0"/>
                <a:cs typeface="Sabon Next LT" panose="02000500000000000000" pitchFamily="2" charset="0"/>
              </a:rPr>
              <a:t>In the CPU, registers are used to store information temporarily. </a:t>
            </a:r>
          </a:p>
          <a:p>
            <a:pPr marL="342900" indent="-342900" algn="l">
              <a:buFont typeface="Wingdings" panose="05000000000000000000" pitchFamily="2" charset="2"/>
              <a:buChar char="Ø"/>
            </a:pPr>
            <a:r>
              <a:rPr lang="en-US" sz="2000" dirty="0">
                <a:solidFill>
                  <a:schemeClr val="accent6"/>
                </a:solidFill>
                <a:latin typeface="Sabon Next LT" panose="02000500000000000000" pitchFamily="2" charset="0"/>
                <a:cs typeface="Sabon Next LT" panose="02000500000000000000" pitchFamily="2" charset="0"/>
              </a:rPr>
              <a:t>That information could be a byte of data to be processed or an address pointing to the data to be fetched.</a:t>
            </a:r>
          </a:p>
          <a:p>
            <a:pPr marL="342900" indent="-342900" algn="l">
              <a:buFont typeface="Wingdings" panose="05000000000000000000" pitchFamily="2" charset="2"/>
              <a:buChar char="Ø"/>
            </a:pPr>
            <a:r>
              <a:rPr lang="en-US" sz="2000" dirty="0">
                <a:latin typeface="Sabon Next LT" panose="02000500000000000000" pitchFamily="2" charset="0"/>
                <a:cs typeface="Sabon Next LT" panose="02000500000000000000" pitchFamily="2" charset="0"/>
              </a:rPr>
              <a:t>In AVR there are 32 general purpose registers. They are R0 to R31 and are located in the lowest location of a memory address. All of these are 8 bits.</a:t>
            </a:r>
          </a:p>
          <a:p>
            <a:pPr algn="l"/>
            <a:endParaRPr lang="en-US" sz="2000" dirty="0">
              <a:solidFill>
                <a:schemeClr val="accent6"/>
              </a:solidFill>
              <a:latin typeface="Sabon Next LT" panose="02000500000000000000" pitchFamily="2" charset="0"/>
              <a:cs typeface="Sabon Next LT" panose="02000500000000000000" pitchFamily="2" charset="0"/>
            </a:endParaRPr>
          </a:p>
          <a:p>
            <a:pPr algn="l"/>
            <a:r>
              <a:rPr lang="en-US" sz="2000" dirty="0">
                <a:solidFill>
                  <a:schemeClr val="accent6"/>
                </a:solidFill>
                <a:latin typeface="Sabon Next LT" panose="02000500000000000000" pitchFamily="2" charset="0"/>
                <a:cs typeface="Sabon Next LT" panose="02000500000000000000" pitchFamily="2" charset="0"/>
              </a:rPr>
              <a:t>                                                                   </a:t>
            </a:r>
          </a:p>
          <a:p>
            <a:pPr marL="342900" indent="-342900" algn="l">
              <a:buFont typeface="Wingdings" panose="05000000000000000000" pitchFamily="2" charset="2"/>
              <a:buChar char="Ø"/>
            </a:pPr>
            <a:endParaRPr lang="en-US" sz="2000" dirty="0">
              <a:latin typeface="Sabon Next LT" panose="02000500000000000000" pitchFamily="2" charset="0"/>
              <a:cs typeface="Sabon Next LT" panose="02000500000000000000" pitchFamily="2" charset="0"/>
            </a:endParaRPr>
          </a:p>
          <a:p>
            <a:pPr algn="l"/>
            <a:r>
              <a:rPr lang="en-US" sz="1600" dirty="0">
                <a:solidFill>
                  <a:srgbClr val="002060"/>
                </a:solidFill>
                <a:latin typeface="Sabon Next LT" panose="02000500000000000000" pitchFamily="2" charset="0"/>
                <a:cs typeface="Sabon Next LT" panose="02000500000000000000" pitchFamily="2" charset="0"/>
              </a:rPr>
              <a:t>                                                                             The 8 bits of a register </a:t>
            </a:r>
          </a:p>
          <a:p>
            <a:pPr algn="l"/>
            <a:endParaRPr lang="en-US" sz="1600" dirty="0">
              <a:solidFill>
                <a:srgbClr val="002060"/>
              </a:solidFill>
              <a:latin typeface="Sabon Next LT" panose="02000500000000000000" pitchFamily="2" charset="0"/>
              <a:cs typeface="Sabon Next LT" panose="02000500000000000000" pitchFamily="2" charset="0"/>
            </a:endParaRPr>
          </a:p>
          <a:p>
            <a:pPr marL="285750" indent="-285750" algn="l">
              <a:buFont typeface="Wingdings" panose="05000000000000000000" pitchFamily="2" charset="2"/>
              <a:buChar char="Ø"/>
            </a:pPr>
            <a:r>
              <a:rPr lang="en-US" sz="2000" dirty="0">
                <a:solidFill>
                  <a:srgbClr val="202C8F"/>
                </a:solidFill>
                <a:latin typeface="Sabon Next LT" panose="02000500000000000000" pitchFamily="2" charset="0"/>
                <a:cs typeface="Sabon Next LT" panose="02000500000000000000" pitchFamily="2" charset="0"/>
              </a:rPr>
              <a:t> They can be used by all arithmetic and logic instruction.</a:t>
            </a:r>
          </a:p>
        </p:txBody>
      </p:sp>
      <p:sp>
        <p:nvSpPr>
          <p:cNvPr id="5" name="Rectangle 4">
            <a:extLst>
              <a:ext uri="{FF2B5EF4-FFF2-40B4-BE49-F238E27FC236}">
                <a16:creationId xmlns:a16="http://schemas.microsoft.com/office/drawing/2014/main" id="{925E2B6F-9F7A-C505-18DF-B0DA740CC753}"/>
              </a:ext>
            </a:extLst>
          </p:cNvPr>
          <p:cNvSpPr/>
          <p:nvPr/>
        </p:nvSpPr>
        <p:spPr>
          <a:xfrm>
            <a:off x="3702424" y="3711388"/>
            <a:ext cx="2662517" cy="4034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D7  D6  D5  D4  D3  D2  D1  D0</a:t>
            </a:r>
          </a:p>
        </p:txBody>
      </p:sp>
      <p:cxnSp>
        <p:nvCxnSpPr>
          <p:cNvPr id="7" name="Straight Connector 6">
            <a:extLst>
              <a:ext uri="{FF2B5EF4-FFF2-40B4-BE49-F238E27FC236}">
                <a16:creationId xmlns:a16="http://schemas.microsoft.com/office/drawing/2014/main" id="{88238F43-7F25-E2C5-4491-BA6A47C7ADE4}"/>
              </a:ext>
            </a:extLst>
          </p:cNvPr>
          <p:cNvCxnSpPr/>
          <p:nvPr/>
        </p:nvCxnSpPr>
        <p:spPr>
          <a:xfrm>
            <a:off x="4061012" y="3711388"/>
            <a:ext cx="0" cy="403412"/>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5758D7-0397-878E-DE23-6F93E1CE2C33}"/>
              </a:ext>
            </a:extLst>
          </p:cNvPr>
          <p:cNvCxnSpPr/>
          <p:nvPr/>
        </p:nvCxnSpPr>
        <p:spPr>
          <a:xfrm>
            <a:off x="4401671" y="3711388"/>
            <a:ext cx="0" cy="403412"/>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5FB7D13-AB92-AF42-4662-F7C944F2B5BD}"/>
              </a:ext>
            </a:extLst>
          </p:cNvPr>
          <p:cNvCxnSpPr/>
          <p:nvPr/>
        </p:nvCxnSpPr>
        <p:spPr>
          <a:xfrm>
            <a:off x="4706471" y="3711388"/>
            <a:ext cx="0" cy="40341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F436923-C7F7-110B-9886-DC71D404C522}"/>
              </a:ext>
            </a:extLst>
          </p:cNvPr>
          <p:cNvCxnSpPr/>
          <p:nvPr/>
        </p:nvCxnSpPr>
        <p:spPr>
          <a:xfrm>
            <a:off x="5029200" y="3711388"/>
            <a:ext cx="0" cy="40341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556A8A5-0F13-8A13-F251-4EF6D4FC99E6}"/>
              </a:ext>
            </a:extLst>
          </p:cNvPr>
          <p:cNvCxnSpPr/>
          <p:nvPr/>
        </p:nvCxnSpPr>
        <p:spPr>
          <a:xfrm>
            <a:off x="5342965" y="3711388"/>
            <a:ext cx="0" cy="40341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4AE4571-E3D9-B062-9374-CFB766ADFDC8}"/>
              </a:ext>
            </a:extLst>
          </p:cNvPr>
          <p:cNvCxnSpPr/>
          <p:nvPr/>
        </p:nvCxnSpPr>
        <p:spPr>
          <a:xfrm>
            <a:off x="5647764" y="3711388"/>
            <a:ext cx="0" cy="40341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42EC4F8-358A-2A23-83FB-63BBC9492F5B}"/>
              </a:ext>
            </a:extLst>
          </p:cNvPr>
          <p:cNvCxnSpPr/>
          <p:nvPr/>
        </p:nvCxnSpPr>
        <p:spPr>
          <a:xfrm>
            <a:off x="5997389" y="3711388"/>
            <a:ext cx="0" cy="403412"/>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01ECCB65-A0F5-6EAE-0472-2AC1A688AECE}"/>
              </a:ext>
            </a:extLst>
          </p:cNvPr>
          <p:cNvSpPr txBox="1"/>
          <p:nvPr/>
        </p:nvSpPr>
        <p:spPr>
          <a:xfrm>
            <a:off x="3594855" y="4087906"/>
            <a:ext cx="50201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abon Next LT"/>
                <a:ea typeface="+mn-ea"/>
                <a:cs typeface="+mn-cs"/>
              </a:rPr>
              <a:t>MSB</a:t>
            </a:r>
          </a:p>
        </p:txBody>
      </p:sp>
      <p:sp>
        <p:nvSpPr>
          <p:cNvPr id="20" name="TextBox 19">
            <a:extLst>
              <a:ext uri="{FF2B5EF4-FFF2-40B4-BE49-F238E27FC236}">
                <a16:creationId xmlns:a16="http://schemas.microsoft.com/office/drawing/2014/main" id="{446BE046-4B2A-6311-D50A-062C7F6B79D9}"/>
              </a:ext>
            </a:extLst>
          </p:cNvPr>
          <p:cNvSpPr txBox="1"/>
          <p:nvPr/>
        </p:nvSpPr>
        <p:spPr>
          <a:xfrm>
            <a:off x="5997389" y="4087905"/>
            <a:ext cx="54684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abon Next LT"/>
                <a:ea typeface="+mn-ea"/>
                <a:cs typeface="+mn-cs"/>
              </a:rPr>
              <a:t>LSB</a:t>
            </a:r>
          </a:p>
        </p:txBody>
      </p:sp>
      <p:sp>
        <p:nvSpPr>
          <p:cNvPr id="21" name="Rectangle 20">
            <a:extLst>
              <a:ext uri="{FF2B5EF4-FFF2-40B4-BE49-F238E27FC236}">
                <a16:creationId xmlns:a16="http://schemas.microsoft.com/office/drawing/2014/main" id="{765C2901-A80D-B493-7A72-2E216CECC300}"/>
              </a:ext>
            </a:extLst>
          </p:cNvPr>
          <p:cNvSpPr/>
          <p:nvPr/>
        </p:nvSpPr>
        <p:spPr>
          <a:xfrm>
            <a:off x="8875059" y="3137647"/>
            <a:ext cx="761991" cy="318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R0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R1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R2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R14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R15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R16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R17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R18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R30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C8F"/>
                </a:solidFill>
                <a:effectLst/>
                <a:uLnTx/>
                <a:uFillTx/>
                <a:latin typeface="Sabon Next LT"/>
                <a:ea typeface="+mn-ea"/>
                <a:cs typeface="+mn-cs"/>
              </a:rPr>
              <a:t>R31</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02C8F"/>
              </a:solidFill>
              <a:effectLst/>
              <a:uLnTx/>
              <a:uFillTx/>
              <a:latin typeface="Sabon Next LT"/>
              <a:ea typeface="+mn-ea"/>
              <a:cs typeface="+mn-cs"/>
            </a:endParaRPr>
          </a:p>
        </p:txBody>
      </p:sp>
      <p:cxnSp>
        <p:nvCxnSpPr>
          <p:cNvPr id="23" name="Straight Connector 22">
            <a:extLst>
              <a:ext uri="{FF2B5EF4-FFF2-40B4-BE49-F238E27FC236}">
                <a16:creationId xmlns:a16="http://schemas.microsoft.com/office/drawing/2014/main" id="{2DD05C8B-4088-0F1B-F8C7-1098E9D1DAA7}"/>
              </a:ext>
            </a:extLst>
          </p:cNvPr>
          <p:cNvCxnSpPr/>
          <p:nvPr/>
        </p:nvCxnSpPr>
        <p:spPr>
          <a:xfrm>
            <a:off x="8875059" y="3384178"/>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2180EF91-06DF-A2D0-0EE5-20077C934BEE}"/>
              </a:ext>
            </a:extLst>
          </p:cNvPr>
          <p:cNvCxnSpPr/>
          <p:nvPr/>
        </p:nvCxnSpPr>
        <p:spPr>
          <a:xfrm>
            <a:off x="4213412" y="3863788"/>
            <a:ext cx="0" cy="40341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23D306F-6F9D-FFDE-1E48-3767D97150DD}"/>
              </a:ext>
            </a:extLst>
          </p:cNvPr>
          <p:cNvCxnSpPr/>
          <p:nvPr/>
        </p:nvCxnSpPr>
        <p:spPr>
          <a:xfrm>
            <a:off x="4365812" y="4016188"/>
            <a:ext cx="0" cy="403412"/>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7943D43-5BEA-6CB1-86F7-A5BE070DC947}"/>
              </a:ext>
            </a:extLst>
          </p:cNvPr>
          <p:cNvCxnSpPr/>
          <p:nvPr/>
        </p:nvCxnSpPr>
        <p:spPr>
          <a:xfrm>
            <a:off x="8875059" y="3590368"/>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7" name="Straight Connector 26">
            <a:extLst>
              <a:ext uri="{FF2B5EF4-FFF2-40B4-BE49-F238E27FC236}">
                <a16:creationId xmlns:a16="http://schemas.microsoft.com/office/drawing/2014/main" id="{AC4344FF-30B6-39CB-7508-8E1A4A218E2A}"/>
              </a:ext>
            </a:extLst>
          </p:cNvPr>
          <p:cNvCxnSpPr/>
          <p:nvPr/>
        </p:nvCxnSpPr>
        <p:spPr>
          <a:xfrm>
            <a:off x="8875059" y="3814482"/>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26DFEEE2-624F-BB82-D4D4-497A45E7F7B0}"/>
              </a:ext>
            </a:extLst>
          </p:cNvPr>
          <p:cNvCxnSpPr/>
          <p:nvPr/>
        </p:nvCxnSpPr>
        <p:spPr>
          <a:xfrm>
            <a:off x="8875059" y="4029634"/>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5AD6B583-6A8C-99C7-84DA-64F43B256284}"/>
              </a:ext>
            </a:extLst>
          </p:cNvPr>
          <p:cNvCxnSpPr/>
          <p:nvPr/>
        </p:nvCxnSpPr>
        <p:spPr>
          <a:xfrm>
            <a:off x="8875059" y="4240305"/>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B8E71609-4531-02F2-7285-AC9E2B1E0922}"/>
              </a:ext>
            </a:extLst>
          </p:cNvPr>
          <p:cNvCxnSpPr/>
          <p:nvPr/>
        </p:nvCxnSpPr>
        <p:spPr>
          <a:xfrm>
            <a:off x="8875059" y="4459941"/>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1" name="Straight Connector 30">
            <a:extLst>
              <a:ext uri="{FF2B5EF4-FFF2-40B4-BE49-F238E27FC236}">
                <a16:creationId xmlns:a16="http://schemas.microsoft.com/office/drawing/2014/main" id="{A3B4779D-3F62-3815-CD5A-2261BE0F6557}"/>
              </a:ext>
            </a:extLst>
          </p:cNvPr>
          <p:cNvCxnSpPr/>
          <p:nvPr/>
        </p:nvCxnSpPr>
        <p:spPr>
          <a:xfrm>
            <a:off x="8875059" y="4675092"/>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2" name="Straight Connector 31">
            <a:extLst>
              <a:ext uri="{FF2B5EF4-FFF2-40B4-BE49-F238E27FC236}">
                <a16:creationId xmlns:a16="http://schemas.microsoft.com/office/drawing/2014/main" id="{AF1C8442-CA14-27A7-0709-05B5F2DFAA8C}"/>
              </a:ext>
            </a:extLst>
          </p:cNvPr>
          <p:cNvCxnSpPr/>
          <p:nvPr/>
        </p:nvCxnSpPr>
        <p:spPr>
          <a:xfrm>
            <a:off x="8875059" y="4881279"/>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id="{61C6980E-DDE6-A41B-6377-24BE821B3641}"/>
              </a:ext>
            </a:extLst>
          </p:cNvPr>
          <p:cNvCxnSpPr/>
          <p:nvPr/>
        </p:nvCxnSpPr>
        <p:spPr>
          <a:xfrm>
            <a:off x="8875059" y="5096431"/>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9B041690-CCFA-4419-DA6C-40BA89029D87}"/>
              </a:ext>
            </a:extLst>
          </p:cNvPr>
          <p:cNvCxnSpPr/>
          <p:nvPr/>
        </p:nvCxnSpPr>
        <p:spPr>
          <a:xfrm>
            <a:off x="8875059" y="5320548"/>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5" name="Straight Connector 34">
            <a:extLst>
              <a:ext uri="{FF2B5EF4-FFF2-40B4-BE49-F238E27FC236}">
                <a16:creationId xmlns:a16="http://schemas.microsoft.com/office/drawing/2014/main" id="{5C937DCC-E424-549F-CB44-3C7F7C51C8D4}"/>
              </a:ext>
            </a:extLst>
          </p:cNvPr>
          <p:cNvCxnSpPr/>
          <p:nvPr/>
        </p:nvCxnSpPr>
        <p:spPr>
          <a:xfrm>
            <a:off x="8875059" y="5526737"/>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Straight Connector 35">
            <a:extLst>
              <a:ext uri="{FF2B5EF4-FFF2-40B4-BE49-F238E27FC236}">
                <a16:creationId xmlns:a16="http://schemas.microsoft.com/office/drawing/2014/main" id="{DA814087-36E5-733B-59E6-413D7606275C}"/>
              </a:ext>
            </a:extLst>
          </p:cNvPr>
          <p:cNvCxnSpPr/>
          <p:nvPr/>
        </p:nvCxnSpPr>
        <p:spPr>
          <a:xfrm>
            <a:off x="8875059" y="5741889"/>
            <a:ext cx="76199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7" name="Straight Connector 36">
            <a:extLst>
              <a:ext uri="{FF2B5EF4-FFF2-40B4-BE49-F238E27FC236}">
                <a16:creationId xmlns:a16="http://schemas.microsoft.com/office/drawing/2014/main" id="{069DBBA1-7546-3A14-C966-780D11F4257D}"/>
              </a:ext>
            </a:extLst>
          </p:cNvPr>
          <p:cNvCxnSpPr/>
          <p:nvPr/>
        </p:nvCxnSpPr>
        <p:spPr>
          <a:xfrm>
            <a:off x="8875059" y="5966008"/>
            <a:ext cx="761991"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529238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635127" y="600837"/>
            <a:ext cx="2203323" cy="768096"/>
          </a:xfrm>
        </p:spPr>
        <p:txBody>
          <a:bodyPr/>
          <a:lstStyle/>
          <a:p>
            <a:pPr algn="l"/>
            <a:r>
              <a:rPr lang="en-US" sz="2400" dirty="0">
                <a:latin typeface="Arial Black" panose="020B0604020202020204" pitchFamily="34" charset="0"/>
                <a:cs typeface="Arial Black" panose="020B0604020202020204" pitchFamily="34" charset="0"/>
              </a:rPr>
              <a:t>example</a:t>
            </a:r>
            <a:endParaRPr lang="en-US" sz="2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314C09DD-1B4E-0FC5-665D-8ECD9F153082}"/>
              </a:ext>
            </a:extLst>
          </p:cNvPr>
          <p:cNvSpPr txBox="1"/>
          <p:nvPr/>
        </p:nvSpPr>
        <p:spPr>
          <a:xfrm>
            <a:off x="887505" y="1368933"/>
            <a:ext cx="10533529" cy="47089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C8F"/>
                </a:solidFill>
                <a:effectLst/>
                <a:uLnTx/>
                <a:uFillTx/>
                <a:latin typeface="Sabon Next LT"/>
                <a:ea typeface="+mn-ea"/>
                <a:cs typeface="+mn-cs"/>
              </a:rPr>
              <a:t>To understand the use of general purpose registers, we will show it in the context of two simple instructions: LDI and ADD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C8F"/>
                </a:solidFill>
                <a:effectLst/>
                <a:uLnTx/>
                <a:uFillTx/>
                <a:latin typeface="Sabon Next 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C8F"/>
                </a:solidFill>
                <a:effectLst/>
                <a:uLnTx/>
                <a:uFillTx/>
                <a:latin typeface="Sabon Next LT"/>
                <a:ea typeface="+mn-ea"/>
                <a:cs typeface="+mn-cs"/>
              </a:rPr>
              <a:t>LDI instruction: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02C8F"/>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C8F"/>
                </a:solidFill>
                <a:effectLst/>
                <a:uLnTx/>
                <a:uFillTx/>
                <a:latin typeface="Sabon Next LT"/>
                <a:ea typeface="+mn-ea"/>
                <a:cs typeface="+mn-cs"/>
              </a:rPr>
              <a:t> The LDI instruction copies 8-bit data into the general purpose registers.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C8F"/>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C8F"/>
                </a:solidFill>
                <a:effectLst/>
                <a:uLnTx/>
                <a:uFillTx/>
                <a:latin typeface="Sabon Next LT"/>
                <a:ea typeface="+mn-ea"/>
                <a:cs typeface="+mn-cs"/>
              </a:rPr>
              <a:t>            </a:t>
            </a:r>
            <a:r>
              <a:rPr kumimoji="0" lang="en-US" sz="1600" b="0" i="0" u="none" strike="noStrike" kern="1200" cap="none" spc="0" normalizeH="0" baseline="0" noProof="0" dirty="0">
                <a:ln>
                  <a:noFill/>
                </a:ln>
                <a:solidFill>
                  <a:srgbClr val="6A97D8"/>
                </a:solidFill>
                <a:effectLst/>
                <a:uLnTx/>
                <a:uFillTx/>
                <a:latin typeface="Sabon Next LT"/>
                <a:ea typeface="+mn-ea"/>
                <a:cs typeface="+mn-cs"/>
              </a:rPr>
              <a:t>LDI Rd, K                        ;load Rd (destination) with immediate value K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A97D8"/>
                </a:solidFill>
                <a:effectLst/>
                <a:uLnTx/>
                <a:uFillTx/>
                <a:latin typeface="Sabon Next LT"/>
                <a:ea typeface="+mn-ea"/>
                <a:cs typeface="+mn-cs"/>
              </a:rPr>
              <a:t>                                                       ;d must be between 16 and 31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C8F"/>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C8F"/>
                </a:solidFill>
                <a:effectLst/>
                <a:uLnTx/>
                <a:uFillTx/>
                <a:latin typeface="Sabon Next LT"/>
                <a:ea typeface="+mn-ea"/>
                <a:cs typeface="+mn-cs"/>
              </a:rPr>
              <a:t>K is an 8-bit value that can be 0-255 in decimal or 00 to FF in hex and Rd is R16 to R31.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C8F"/>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C8F"/>
                </a:solidFill>
                <a:effectLst/>
                <a:uLnTx/>
                <a:uFillTx/>
                <a:latin typeface="Sabon Next LT"/>
                <a:ea typeface="+mn-ea"/>
                <a:cs typeface="+mn-cs"/>
              </a:rPr>
              <a:t>The following instruction loads the R20 register with the value 0x25 (25 in hex)</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C8F"/>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C8F"/>
                </a:solidFill>
                <a:effectLst/>
                <a:uLnTx/>
                <a:uFillTx/>
                <a:latin typeface="Sabon Next LT"/>
                <a:ea typeface="+mn-ea"/>
                <a:cs typeface="+mn-cs"/>
              </a:rPr>
              <a:t>	</a:t>
            </a:r>
            <a:r>
              <a:rPr kumimoji="0" lang="en-US" sz="1600" b="0" i="0" u="none" strike="noStrike" kern="1200" cap="none" spc="0" normalizeH="0" baseline="0" noProof="0" dirty="0">
                <a:ln>
                  <a:noFill/>
                </a:ln>
                <a:solidFill>
                  <a:srgbClr val="202C8F"/>
                </a:solidFill>
                <a:effectLst/>
                <a:uLnTx/>
                <a:uFillTx/>
                <a:latin typeface="Sabon Next LT"/>
                <a:ea typeface="+mn-ea"/>
                <a:cs typeface="+mn-cs"/>
              </a:rPr>
              <a:t>     </a:t>
            </a:r>
            <a:r>
              <a:rPr kumimoji="0" lang="en-US" sz="1600" b="0" i="0" u="none" strike="noStrike" kern="1200" cap="none" spc="0" normalizeH="0" baseline="0" noProof="0" dirty="0">
                <a:ln>
                  <a:noFill/>
                </a:ln>
                <a:solidFill>
                  <a:srgbClr val="6A97D8"/>
                </a:solidFill>
                <a:effectLst/>
                <a:uLnTx/>
                <a:uFillTx/>
                <a:latin typeface="Sabon Next LT"/>
                <a:ea typeface="+mn-ea"/>
                <a:cs typeface="+mn-cs"/>
              </a:rPr>
              <a:t>LDI R20, 0x25                 ; R20 = 0x25</a:t>
            </a:r>
            <a:endParaRPr kumimoji="0" lang="en-US" sz="1800" b="0" i="0" u="none" strike="noStrike" kern="1200" cap="none" spc="0" normalizeH="0" baseline="0" noProof="0" dirty="0">
              <a:ln>
                <a:noFill/>
              </a:ln>
              <a:solidFill>
                <a:srgbClr val="202C8F"/>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A97D8"/>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A97D8"/>
              </a:solidFill>
              <a:effectLst/>
              <a:uLnTx/>
              <a:uFillTx/>
              <a:latin typeface="Sabon Next LT"/>
              <a:ea typeface="+mn-ea"/>
              <a:cs typeface="+mn-cs"/>
            </a:endParaRPr>
          </a:p>
        </p:txBody>
      </p:sp>
    </p:spTree>
    <p:extLst>
      <p:ext uri="{BB962C8B-B14F-4D97-AF65-F5344CB8AC3E}">
        <p14:creationId xmlns:p14="http://schemas.microsoft.com/office/powerpoint/2010/main" val="28864747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065276" y="759490"/>
            <a:ext cx="6073461" cy="555963"/>
          </a:xfrm>
        </p:spPr>
        <p:txBody>
          <a:bodyPr/>
          <a:lstStyle/>
          <a:p>
            <a:r>
              <a:rPr lang="en-US" sz="1800" dirty="0"/>
              <a:t>Add instruction:</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065277" y="1859119"/>
            <a:ext cx="7549334" cy="3466860"/>
          </a:xfrm>
        </p:spPr>
        <p:txBody>
          <a:bodyPr/>
          <a:lstStyle/>
          <a:p>
            <a:endParaRPr lang="en-US" dirty="0"/>
          </a:p>
          <a:p>
            <a:endParaRPr lang="en-US" dirty="0"/>
          </a:p>
        </p:txBody>
      </p:sp>
      <p:sp>
        <p:nvSpPr>
          <p:cNvPr id="6" name="TextBox 5">
            <a:extLst>
              <a:ext uri="{FF2B5EF4-FFF2-40B4-BE49-F238E27FC236}">
                <a16:creationId xmlns:a16="http://schemas.microsoft.com/office/drawing/2014/main" id="{EECD174B-F7A6-A2C2-EF92-9C38B86D87D7}"/>
              </a:ext>
            </a:extLst>
          </p:cNvPr>
          <p:cNvSpPr txBox="1"/>
          <p:nvPr/>
        </p:nvSpPr>
        <p:spPr>
          <a:xfrm>
            <a:off x="1475874" y="1668379"/>
            <a:ext cx="7395410" cy="387798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C8F"/>
                </a:solidFill>
                <a:effectLst/>
                <a:uLnTx/>
                <a:uFillTx/>
                <a:latin typeface="Sabon Next LT"/>
                <a:ea typeface="+mn-ea"/>
                <a:cs typeface="+mn-cs"/>
              </a:rPr>
              <a:t>The ADD instruction has the following formal: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abon Next LT"/>
                <a:ea typeface="+mn-ea"/>
                <a:cs typeface="+mn-cs"/>
              </a:rPr>
              <a:t>         	</a:t>
            </a:r>
            <a:r>
              <a:rPr kumimoji="0" lang="en-US" sz="1600" b="0" i="0" u="none" strike="noStrike" kern="1200" cap="none" spc="0" normalizeH="0" baseline="0" noProof="0" dirty="0">
                <a:ln>
                  <a:noFill/>
                </a:ln>
                <a:solidFill>
                  <a:srgbClr val="6A97D8"/>
                </a:solidFill>
                <a:effectLst/>
                <a:uLnTx/>
                <a:uFillTx/>
                <a:latin typeface="Sabon Next LT"/>
                <a:ea typeface="+mn-ea"/>
                <a:cs typeface="+mn-cs"/>
              </a:rPr>
              <a:t>ADD Rd, Rr</a:t>
            </a:r>
            <a:r>
              <a:rPr kumimoji="0" lang="en-US" sz="1600" b="0" i="0" u="none" strike="noStrike" kern="1200" cap="none" spc="0" normalizeH="0" baseline="0" noProof="0" dirty="0">
                <a:ln>
                  <a:noFill/>
                </a:ln>
                <a:solidFill>
                  <a:srgbClr val="000000"/>
                </a:solidFill>
                <a:effectLst/>
                <a:uLnTx/>
                <a:uFillTx/>
                <a:latin typeface="Sabon Next LT"/>
                <a:ea typeface="+mn-ea"/>
                <a:cs typeface="+mn-cs"/>
              </a:rPr>
              <a:t>	</a:t>
            </a:r>
            <a:r>
              <a:rPr kumimoji="0" lang="en-US" sz="1600" b="0" i="0" u="none" strike="noStrike" kern="1200" cap="none" spc="0" normalizeH="0" baseline="0" noProof="0" dirty="0">
                <a:ln>
                  <a:noFill/>
                </a:ln>
                <a:solidFill>
                  <a:srgbClr val="6A97D8"/>
                </a:solidFill>
                <a:effectLst/>
                <a:uLnTx/>
                <a:uFillTx/>
                <a:latin typeface="Sabon Next LT"/>
                <a:ea typeface="+mn-ea"/>
                <a:cs typeface="+mn-cs"/>
              </a:rPr>
              <a:t>; Add Rr to Rd and store the result to Rd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A97D8"/>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C8F"/>
                </a:solidFill>
                <a:effectLst/>
                <a:uLnTx/>
                <a:uFillTx/>
                <a:latin typeface="Sabon Next LT"/>
                <a:ea typeface="+mn-ea"/>
                <a:cs typeface="+mn-cs"/>
              </a:rPr>
              <a:t>The add instruction tells the CPU to add the value of Rr to Rd and put the result                into the Rd register.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C8F"/>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C8F"/>
                </a:solidFill>
                <a:effectLst/>
                <a:uLnTx/>
                <a:uFillTx/>
                <a:latin typeface="Sabon Next LT"/>
                <a:ea typeface="+mn-ea"/>
                <a:cs typeface="+mn-cs"/>
              </a:rPr>
              <a:t>To add two numbers such as 0x25 and 0x34, one can do the following: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C8F"/>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C8F"/>
                </a:solidFill>
                <a:effectLst/>
                <a:uLnTx/>
                <a:uFillTx/>
                <a:latin typeface="Sabon Next LT"/>
                <a:ea typeface="+mn-ea"/>
                <a:cs typeface="+mn-cs"/>
              </a:rPr>
              <a:t>                  </a:t>
            </a:r>
            <a:r>
              <a:rPr kumimoji="0" lang="en-US" sz="1600" b="0" i="0" u="none" strike="noStrike" kern="1200" cap="none" spc="0" normalizeH="0" baseline="0" noProof="0" dirty="0">
                <a:ln>
                  <a:noFill/>
                </a:ln>
                <a:solidFill>
                  <a:srgbClr val="6A97D8"/>
                </a:solidFill>
                <a:effectLst/>
                <a:uLnTx/>
                <a:uFillTx/>
                <a:latin typeface="Sabon Next LT"/>
                <a:ea typeface="+mn-ea"/>
                <a:cs typeface="+mn-cs"/>
              </a:rPr>
              <a:t>LDI R16, 0x25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A97D8"/>
                </a:solidFill>
                <a:effectLst/>
                <a:uLnTx/>
                <a:uFillTx/>
                <a:latin typeface="Sabon Next LT"/>
                <a:ea typeface="+mn-ea"/>
                <a:cs typeface="+mn-cs"/>
              </a:rPr>
              <a:t>		LDI R17, 0x34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A97D8"/>
                </a:solidFill>
                <a:effectLst/>
                <a:uLnTx/>
                <a:uFillTx/>
                <a:latin typeface="Sabon Next LT"/>
                <a:ea typeface="+mn-ea"/>
                <a:cs typeface="+mn-cs"/>
              </a:rPr>
              <a:t>		ADD R16,R17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A97D8"/>
              </a:solidFill>
              <a:effectLst/>
              <a:uLnTx/>
              <a:uFillTx/>
              <a:latin typeface="Sabon Next 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C8F"/>
                </a:solidFill>
                <a:effectLst/>
                <a:uLnTx/>
                <a:uFillTx/>
                <a:latin typeface="Sabon Next LT"/>
                <a:ea typeface="+mn-ea"/>
                <a:cs typeface="+mn-cs"/>
              </a:rPr>
              <a:t>Executing above line results in R16 = 0x59 (0x25 + 0x34 = 0x59)</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C8F"/>
              </a:solidFill>
              <a:effectLst/>
              <a:uLnTx/>
              <a:uFillTx/>
              <a:latin typeface="Sabon Next LT"/>
              <a:ea typeface="+mn-ea"/>
              <a:cs typeface="+mn-cs"/>
            </a:endParaRPr>
          </a:p>
        </p:txBody>
      </p:sp>
    </p:spTree>
    <p:extLst>
      <p:ext uri="{BB962C8B-B14F-4D97-AF65-F5344CB8AC3E}">
        <p14:creationId xmlns:p14="http://schemas.microsoft.com/office/powerpoint/2010/main" val="948181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E9F499-727F-16DF-AFDF-E25ED6782D0B}"/>
              </a:ext>
            </a:extLst>
          </p:cNvPr>
          <p:cNvSpPr>
            <a:spLocks noGrp="1"/>
          </p:cNvSpPr>
          <p:nvPr>
            <p:ph type="title"/>
          </p:nvPr>
        </p:nvSpPr>
        <p:spPr/>
        <p:txBody>
          <a:bodyPr/>
          <a:lstStyle/>
          <a:p>
            <a:r>
              <a:rPr lang="en-US" dirty="0"/>
              <a:t>3. Microcontroller Data Memory</a:t>
            </a:r>
            <a:br>
              <a:rPr lang="en-US" dirty="0"/>
            </a:br>
            <a:br>
              <a:rPr lang="en-US" dirty="0"/>
            </a:br>
            <a:endParaRPr lang="en-US" dirty="0"/>
          </a:p>
        </p:txBody>
      </p:sp>
      <p:sp>
        <p:nvSpPr>
          <p:cNvPr id="5" name="Content Placeholder 4">
            <a:extLst>
              <a:ext uri="{FF2B5EF4-FFF2-40B4-BE49-F238E27FC236}">
                <a16:creationId xmlns:a16="http://schemas.microsoft.com/office/drawing/2014/main" id="{7830A286-7F83-4CE5-96CB-945DD9DB1563}"/>
              </a:ext>
            </a:extLst>
          </p:cNvPr>
          <p:cNvSpPr>
            <a:spLocks noGrp="1"/>
          </p:cNvSpPr>
          <p:nvPr>
            <p:ph idx="1"/>
          </p:nvPr>
        </p:nvSpPr>
        <p:spPr/>
        <p:txBody>
          <a:bodyPr/>
          <a:lstStyle/>
          <a:p>
            <a:r>
              <a:rPr lang="en-US" dirty="0"/>
              <a:t>There are two kinds of memory space in AVR microcontroller.</a:t>
            </a:r>
          </a:p>
          <a:p>
            <a:endParaRPr lang="en-US" dirty="0"/>
          </a:p>
          <a:p>
            <a:pPr marL="0" indent="0">
              <a:buNone/>
            </a:pPr>
            <a:r>
              <a:rPr lang="en-US" sz="1800" dirty="0"/>
              <a:t>1</a:t>
            </a:r>
            <a:r>
              <a:rPr lang="en-US" sz="1800" b="1" dirty="0"/>
              <a:t>.Code Memory Space                           2.Data Memory Space</a:t>
            </a:r>
          </a:p>
          <a:p>
            <a:pPr marL="0" indent="0">
              <a:buNone/>
            </a:pPr>
            <a:endParaRPr lang="en-US" sz="1800" b="1" dirty="0"/>
          </a:p>
          <a:p>
            <a:pPr marL="0" indent="0">
              <a:buNone/>
            </a:pPr>
            <a:r>
              <a:rPr lang="en-US" sz="1800" dirty="0"/>
              <a:t>The Data memory  is composed of three(3) Parts :</a:t>
            </a:r>
          </a:p>
          <a:p>
            <a:pPr marL="0" indent="0">
              <a:buNone/>
            </a:pPr>
            <a:endParaRPr lang="en-US" sz="1800" dirty="0"/>
          </a:p>
          <a:p>
            <a:pPr marL="0" indent="0">
              <a:buNone/>
            </a:pPr>
            <a:r>
              <a:rPr lang="en-US" sz="1800" b="1" dirty="0"/>
              <a:t>A.GPRs(general purpose register)</a:t>
            </a:r>
          </a:p>
          <a:p>
            <a:pPr marL="0" indent="0">
              <a:buNone/>
            </a:pPr>
            <a:r>
              <a:rPr lang="en-US" sz="1800" b="1" dirty="0"/>
              <a:t>B.I/O </a:t>
            </a:r>
            <a:r>
              <a:rPr lang="en-US" sz="1800" dirty="0"/>
              <a:t> </a:t>
            </a:r>
            <a:r>
              <a:rPr lang="en-US" sz="1800" b="1" dirty="0"/>
              <a:t>memory</a:t>
            </a:r>
          </a:p>
          <a:p>
            <a:pPr marL="0" indent="0">
              <a:buNone/>
            </a:pPr>
            <a:r>
              <a:rPr lang="en-US" sz="1800" b="1" dirty="0"/>
              <a:t>C. Internal Data SRAM</a:t>
            </a:r>
          </a:p>
        </p:txBody>
      </p:sp>
      <p:sp>
        <p:nvSpPr>
          <p:cNvPr id="6" name="TextBox 5">
            <a:extLst>
              <a:ext uri="{FF2B5EF4-FFF2-40B4-BE49-F238E27FC236}">
                <a16:creationId xmlns:a16="http://schemas.microsoft.com/office/drawing/2014/main" id="{93D308E3-82DB-439F-E422-D9BC476D58C1}"/>
              </a:ext>
            </a:extLst>
          </p:cNvPr>
          <p:cNvSpPr txBox="1"/>
          <p:nvPr/>
        </p:nvSpPr>
        <p:spPr>
          <a:xfrm>
            <a:off x="7741328" y="5317725"/>
            <a:ext cx="3666388" cy="646331"/>
          </a:xfrm>
          <a:prstGeom prst="rect">
            <a:avLst/>
          </a:prstGeom>
          <a:noFill/>
        </p:spPr>
        <p:txBody>
          <a:bodyPr wrap="none" rtlCol="0">
            <a:spAutoFit/>
          </a:bodyPr>
          <a:lstStyle/>
          <a:p>
            <a:pPr defTabSz="457200">
              <a:defRPr/>
            </a:pP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By </a:t>
            </a:r>
            <a:r>
              <a:rPr lang="en-US" sz="1800" dirty="0">
                <a:solidFill>
                  <a:schemeClr val="tx2"/>
                </a:solidFill>
                <a:latin typeface="Times New Roman" panose="02020603050405020304" pitchFamily="18" charset="0"/>
                <a:cs typeface="Times New Roman" panose="02020603050405020304" pitchFamily="18" charset="0"/>
              </a:rPr>
              <a:t>2003029-MD. SHAJU HOSSAIN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579191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DE293F-7947-A03F-B452-885C269C5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376" y="232241"/>
            <a:ext cx="7620000" cy="5514975"/>
          </a:xfrm>
          <a:prstGeom prst="rect">
            <a:avLst/>
          </a:prstGeom>
        </p:spPr>
      </p:pic>
      <p:sp>
        <p:nvSpPr>
          <p:cNvPr id="7" name="TextBox 6">
            <a:extLst>
              <a:ext uri="{FF2B5EF4-FFF2-40B4-BE49-F238E27FC236}">
                <a16:creationId xmlns:a16="http://schemas.microsoft.com/office/drawing/2014/main" id="{7DB9AB88-46DA-208E-CB0E-6C5CCAC3B483}"/>
              </a:ext>
            </a:extLst>
          </p:cNvPr>
          <p:cNvSpPr txBox="1"/>
          <p:nvPr/>
        </p:nvSpPr>
        <p:spPr>
          <a:xfrm>
            <a:off x="2079812" y="5916706"/>
            <a:ext cx="67324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Figure : The Data Memory For AVRs </a:t>
            </a:r>
          </a:p>
        </p:txBody>
      </p:sp>
    </p:spTree>
    <p:extLst>
      <p:ext uri="{BB962C8B-B14F-4D97-AF65-F5344CB8AC3E}">
        <p14:creationId xmlns:p14="http://schemas.microsoft.com/office/powerpoint/2010/main" val="8441109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94E3-694E-6E3B-AE46-4E86067147E7}"/>
              </a:ext>
            </a:extLst>
          </p:cNvPr>
          <p:cNvSpPr>
            <a:spLocks noGrp="1"/>
          </p:cNvSpPr>
          <p:nvPr>
            <p:ph type="title"/>
          </p:nvPr>
        </p:nvSpPr>
        <p:spPr>
          <a:xfrm>
            <a:off x="834189" y="1010652"/>
            <a:ext cx="9216646" cy="842595"/>
          </a:xfrm>
        </p:spPr>
        <p:txBody>
          <a:bodyPr/>
          <a:lstStyle/>
          <a:p>
            <a:r>
              <a:rPr lang="en-US" b="1" dirty="0"/>
              <a:t>GPRs</a:t>
            </a:r>
            <a:r>
              <a:rPr lang="en-US" sz="4400" b="1" dirty="0"/>
              <a:t>(general purpose register)</a:t>
            </a:r>
            <a:endParaRPr lang="en-US" dirty="0"/>
          </a:p>
        </p:txBody>
      </p:sp>
      <p:sp>
        <p:nvSpPr>
          <p:cNvPr id="3" name="Content Placeholder 2">
            <a:extLst>
              <a:ext uri="{FF2B5EF4-FFF2-40B4-BE49-F238E27FC236}">
                <a16:creationId xmlns:a16="http://schemas.microsoft.com/office/drawing/2014/main" id="{DE58555F-ED00-6C05-8669-13C51F5C9AA2}"/>
              </a:ext>
            </a:extLst>
          </p:cNvPr>
          <p:cNvSpPr>
            <a:spLocks noGrp="1"/>
          </p:cNvSpPr>
          <p:nvPr>
            <p:ph idx="1"/>
          </p:nvPr>
        </p:nvSpPr>
        <p:spPr>
          <a:xfrm>
            <a:off x="645131" y="2052918"/>
            <a:ext cx="10199332" cy="3449524"/>
          </a:xfrm>
        </p:spPr>
        <p:txBody>
          <a:bodyPr>
            <a:normAutofit/>
          </a:bodyPr>
          <a:lstStyle/>
          <a:p>
            <a:r>
              <a:rPr lang="en-US" dirty="0"/>
              <a:t>The GPRs use 32 bytes of Data Memory .</a:t>
            </a:r>
          </a:p>
          <a:p>
            <a:endParaRPr lang="en-US" dirty="0"/>
          </a:p>
          <a:p>
            <a:r>
              <a:rPr lang="en-US" dirty="0"/>
              <a:t>They always take the address location $00-$1F in the data memory space , regardless of the AVR chip number.</a:t>
            </a:r>
          </a:p>
          <a:p>
            <a:endParaRPr lang="en-US" dirty="0"/>
          </a:p>
          <a:p>
            <a:r>
              <a:rPr lang="en-US" sz="2400" b="0" i="0" dirty="0">
                <a:solidFill>
                  <a:srgbClr val="D1D5DB"/>
                </a:solidFill>
                <a:effectLst/>
                <a:latin typeface="Söhne"/>
              </a:rPr>
              <a:t>GPRs are an integral part of the CPU's register file, and they play a crucial role in executing instructions and performing arithmetic and logic operations.</a:t>
            </a:r>
            <a:endParaRPr lang="en-US" sz="2400" dirty="0"/>
          </a:p>
          <a:p>
            <a:endParaRPr lang="en-US" dirty="0"/>
          </a:p>
          <a:p>
            <a:endParaRPr lang="en-US" dirty="0"/>
          </a:p>
        </p:txBody>
      </p:sp>
    </p:spTree>
    <p:extLst>
      <p:ext uri="{BB962C8B-B14F-4D97-AF65-F5344CB8AC3E}">
        <p14:creationId xmlns:p14="http://schemas.microsoft.com/office/powerpoint/2010/main" val="14472217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CA0C-0E65-F09A-FAEB-521E68D2A5AE}"/>
              </a:ext>
            </a:extLst>
          </p:cNvPr>
          <p:cNvSpPr>
            <a:spLocks noGrp="1"/>
          </p:cNvSpPr>
          <p:nvPr>
            <p:ph type="title"/>
          </p:nvPr>
        </p:nvSpPr>
        <p:spPr>
          <a:xfrm>
            <a:off x="1103312" y="452718"/>
            <a:ext cx="8947522" cy="1400530"/>
          </a:xfrm>
        </p:spPr>
        <p:txBody>
          <a:bodyPr/>
          <a:lstStyle/>
          <a:p>
            <a:r>
              <a:rPr lang="en-US" sz="4400" b="1" dirty="0"/>
              <a:t>I/O </a:t>
            </a:r>
            <a:r>
              <a:rPr lang="en-US" sz="4400" dirty="0"/>
              <a:t> </a:t>
            </a:r>
            <a:r>
              <a:rPr lang="en-US" sz="4400" b="1" dirty="0"/>
              <a:t>memory</a:t>
            </a:r>
            <a:br>
              <a:rPr lang="en-US" sz="4400" b="1" dirty="0"/>
            </a:br>
            <a:endParaRPr lang="en-US" dirty="0"/>
          </a:p>
        </p:txBody>
      </p:sp>
      <p:sp>
        <p:nvSpPr>
          <p:cNvPr id="3" name="Content Placeholder 2">
            <a:extLst>
              <a:ext uri="{FF2B5EF4-FFF2-40B4-BE49-F238E27FC236}">
                <a16:creationId xmlns:a16="http://schemas.microsoft.com/office/drawing/2014/main" id="{BFD08484-7F83-EF40-8697-042B2EA5779B}"/>
              </a:ext>
            </a:extLst>
          </p:cNvPr>
          <p:cNvSpPr>
            <a:spLocks noGrp="1"/>
          </p:cNvSpPr>
          <p:nvPr>
            <p:ph idx="1"/>
          </p:nvPr>
        </p:nvSpPr>
        <p:spPr/>
        <p:txBody>
          <a:bodyPr/>
          <a:lstStyle/>
          <a:p>
            <a:pPr marL="0" indent="0">
              <a:buNone/>
            </a:pPr>
            <a:r>
              <a:rPr lang="en-US" sz="2000" b="1" dirty="0"/>
              <a:t>1.The I/O memory is dedicated to </a:t>
            </a:r>
            <a:r>
              <a:rPr lang="en-US" sz="2000" b="1" dirty="0" err="1"/>
              <a:t>spacfic</a:t>
            </a:r>
            <a:r>
              <a:rPr lang="en-US" sz="2000" b="1" dirty="0"/>
              <a:t> functions such as register , timers, serial communication ,</a:t>
            </a:r>
            <a:r>
              <a:rPr lang="en-US" b="1" dirty="0"/>
              <a:t>I/O ports, ADC and so on.</a:t>
            </a:r>
          </a:p>
          <a:p>
            <a:pPr marL="0" indent="0">
              <a:buNone/>
            </a:pPr>
            <a:endParaRPr lang="en-US" b="1" dirty="0"/>
          </a:p>
          <a:p>
            <a:pPr marL="0" indent="0">
              <a:buNone/>
            </a:pPr>
            <a:r>
              <a:rPr lang="en-US" sz="2000" b="1" dirty="0"/>
              <a:t>2.The AVR   I/O  memory is made of 8 bit registers.</a:t>
            </a:r>
          </a:p>
          <a:p>
            <a:pPr marL="0" indent="0">
              <a:buNone/>
            </a:pPr>
            <a:endParaRPr lang="en-US" sz="2000" b="1" dirty="0"/>
          </a:p>
          <a:p>
            <a:pPr marL="0" indent="0">
              <a:buNone/>
            </a:pPr>
            <a:r>
              <a:rPr lang="en-US" b="1" dirty="0"/>
              <a:t>3.The number of locations in the data memory set aside for I/O memory depends on the pin numbers .</a:t>
            </a:r>
          </a:p>
          <a:p>
            <a:pPr marL="0" indent="0">
              <a:buNone/>
            </a:pPr>
            <a:endParaRPr lang="en-US" sz="2000" b="1" dirty="0"/>
          </a:p>
          <a:p>
            <a:pPr marL="0" indent="0">
              <a:buNone/>
            </a:pPr>
            <a:r>
              <a:rPr lang="en-US" b="1" dirty="0"/>
              <a:t>4. ATmega64, ATmega128 and ATmega256 are the AVRS with more than 32  I/O pins.</a:t>
            </a:r>
          </a:p>
          <a:p>
            <a:pPr marL="0" indent="0">
              <a:buNone/>
            </a:pPr>
            <a:endParaRPr lang="en-US" sz="2000" dirty="0"/>
          </a:p>
          <a:p>
            <a:pPr marL="0" indent="0">
              <a:buNone/>
            </a:pPr>
            <a:endParaRPr lang="en-US" dirty="0"/>
          </a:p>
        </p:txBody>
      </p:sp>
    </p:spTree>
    <p:extLst>
      <p:ext uri="{BB962C8B-B14F-4D97-AF65-F5344CB8AC3E}">
        <p14:creationId xmlns:p14="http://schemas.microsoft.com/office/powerpoint/2010/main" val="3813711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DD80D-51A4-3C9A-29A3-DAC3FD636766}"/>
              </a:ext>
            </a:extLst>
          </p:cNvPr>
          <p:cNvSpPr>
            <a:spLocks noGrp="1"/>
          </p:cNvSpPr>
          <p:nvPr>
            <p:ph type="title"/>
          </p:nvPr>
        </p:nvSpPr>
        <p:spPr/>
        <p:txBody>
          <a:bodyPr/>
          <a:lstStyle/>
          <a:p>
            <a:r>
              <a:rPr lang="en-US" b="1" dirty="0"/>
              <a:t>Internal Data SRAM </a:t>
            </a:r>
          </a:p>
        </p:txBody>
      </p:sp>
      <p:sp>
        <p:nvSpPr>
          <p:cNvPr id="3" name="Content Placeholder 2">
            <a:extLst>
              <a:ext uri="{FF2B5EF4-FFF2-40B4-BE49-F238E27FC236}">
                <a16:creationId xmlns:a16="http://schemas.microsoft.com/office/drawing/2014/main" id="{F4D48730-D69D-9774-380A-68D93BEE0668}"/>
              </a:ext>
            </a:extLst>
          </p:cNvPr>
          <p:cNvSpPr>
            <a:spLocks noGrp="1"/>
          </p:cNvSpPr>
          <p:nvPr>
            <p:ph idx="1"/>
          </p:nvPr>
        </p:nvSpPr>
        <p:spPr/>
        <p:txBody>
          <a:bodyPr>
            <a:normAutofit lnSpcReduction="10000"/>
          </a:bodyPr>
          <a:lstStyle/>
          <a:p>
            <a:r>
              <a:rPr lang="en-US" sz="2400" b="0" i="0" dirty="0">
                <a:solidFill>
                  <a:srgbClr val="D1D5DB"/>
                </a:solidFill>
                <a:effectLst/>
                <a:latin typeface="Söhne"/>
              </a:rPr>
              <a:t>SRAM stands for Static Random-Access Memory. It is a type of volatile semiconductor memory that stores data in a static form, meaning it doesn't need to be periodically refreshed like dynamic RAM (DRAM)</a:t>
            </a:r>
          </a:p>
          <a:p>
            <a:endParaRPr lang="en-US" sz="2400" dirty="0"/>
          </a:p>
          <a:p>
            <a:pPr marL="0" indent="0">
              <a:buNone/>
            </a:pPr>
            <a:r>
              <a:rPr lang="en-US" dirty="0"/>
              <a:t> Internal data SRAM in widely used for storing data and parameters by AVR programmers and C compilers.</a:t>
            </a:r>
          </a:p>
          <a:p>
            <a:endParaRPr lang="en-US" dirty="0"/>
          </a:p>
          <a:p>
            <a:r>
              <a:rPr lang="en-US" dirty="0"/>
              <a:t>Each location of SRAM can be accessed directly by its address.</a:t>
            </a:r>
          </a:p>
          <a:p>
            <a:endParaRPr lang="en-US" dirty="0"/>
          </a:p>
          <a:p>
            <a:r>
              <a:rPr lang="en-US" dirty="0"/>
              <a:t>The size of SRAM can vary to vary from chip to chip.</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053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C5DA-AAD6-4409-269C-5198B4279D8B}"/>
              </a:ext>
            </a:extLst>
          </p:cNvPr>
          <p:cNvSpPr>
            <a:spLocks noGrp="1"/>
          </p:cNvSpPr>
          <p:nvPr>
            <p:ph type="title"/>
          </p:nvPr>
        </p:nvSpPr>
        <p:spPr/>
        <p:txBody>
          <a:bodyPr/>
          <a:lstStyle/>
          <a:p>
            <a:r>
              <a:rPr lang="en-US" b="1" dirty="0"/>
              <a:t>USING INSTRUCTION WITH THE DATA MEMORY</a:t>
            </a:r>
          </a:p>
        </p:txBody>
      </p:sp>
      <p:sp>
        <p:nvSpPr>
          <p:cNvPr id="3" name="Content Placeholder 2">
            <a:extLst>
              <a:ext uri="{FF2B5EF4-FFF2-40B4-BE49-F238E27FC236}">
                <a16:creationId xmlns:a16="http://schemas.microsoft.com/office/drawing/2014/main" id="{D4B5A2AA-D272-EEC9-2261-37141EDCE723}"/>
              </a:ext>
            </a:extLst>
          </p:cNvPr>
          <p:cNvSpPr>
            <a:spLocks noGrp="1"/>
          </p:cNvSpPr>
          <p:nvPr>
            <p:ph idx="1"/>
          </p:nvPr>
        </p:nvSpPr>
        <p:spPr/>
        <p:txBody>
          <a:bodyPr>
            <a:normAutofit lnSpcReduction="10000"/>
          </a:bodyPr>
          <a:lstStyle/>
          <a:p>
            <a:r>
              <a:rPr lang="en-US" b="1" dirty="0"/>
              <a:t>LDS Instruction:</a:t>
            </a:r>
          </a:p>
          <a:p>
            <a:r>
              <a:rPr lang="en-US" dirty="0"/>
              <a:t>     LDS R16, 0x0100  </a:t>
            </a:r>
          </a:p>
          <a:p>
            <a:r>
              <a:rPr lang="en-US" dirty="0"/>
              <a:t> “LDS” is the instruction mnemonic </a:t>
            </a:r>
          </a:p>
          <a:p>
            <a:r>
              <a:rPr lang="en-US" dirty="0"/>
              <a:t>“R16” is the destination register pair.</a:t>
            </a:r>
          </a:p>
          <a:p>
            <a:r>
              <a:rPr lang="en-US" i="0" dirty="0">
                <a:solidFill>
                  <a:srgbClr val="FFFFFF"/>
                </a:solidFill>
                <a:effectLst/>
                <a:latin typeface="Söhne Mono"/>
              </a:rPr>
              <a:t>“0x0100” is the 16 bit address from which the data will be loaded.</a:t>
            </a:r>
            <a:endParaRPr lang="en-US" dirty="0"/>
          </a:p>
          <a:p>
            <a:endParaRPr lang="en-US" dirty="0"/>
          </a:p>
          <a:p>
            <a:r>
              <a:rPr lang="en-US" dirty="0"/>
              <a:t>STS Instruction :</a:t>
            </a:r>
          </a:p>
          <a:p>
            <a:r>
              <a:rPr lang="en-US" dirty="0"/>
              <a:t>“STS</a:t>
            </a:r>
            <a:r>
              <a:rPr lang="en-US" sz="2400" dirty="0"/>
              <a:t>” </a:t>
            </a:r>
            <a:r>
              <a:rPr lang="en-US" sz="2400" b="0" i="0" dirty="0">
                <a:solidFill>
                  <a:srgbClr val="D1D5DB"/>
                </a:solidFill>
                <a:effectLst/>
                <a:latin typeface="Söhne"/>
              </a:rPr>
              <a:t>is the instruction mnemonic.</a:t>
            </a:r>
            <a:endParaRPr lang="en-US" sz="2400" dirty="0"/>
          </a:p>
          <a:p>
            <a:r>
              <a:rPr lang="en-US" dirty="0"/>
              <a:t>“</a:t>
            </a:r>
            <a:r>
              <a:rPr lang="en-US" b="1" i="0" dirty="0">
                <a:solidFill>
                  <a:srgbClr val="FFFFFF"/>
                </a:solidFill>
                <a:effectLst/>
                <a:latin typeface="Söhne Mono"/>
              </a:rPr>
              <a:t>0x0100”</a:t>
            </a:r>
            <a:r>
              <a:rPr lang="en-US" b="0" i="0" dirty="0">
                <a:solidFill>
                  <a:srgbClr val="D1D5DB"/>
                </a:solidFill>
                <a:effectLst/>
                <a:latin typeface="Söhne"/>
              </a:rPr>
              <a:t> is the 16-bit address in data memory where the data will be stored.</a:t>
            </a:r>
          </a:p>
          <a:p>
            <a:r>
              <a:rPr lang="en-US" dirty="0">
                <a:solidFill>
                  <a:srgbClr val="D1D5DB"/>
                </a:solidFill>
                <a:latin typeface="Söhne"/>
              </a:rPr>
              <a:t>“R16”</a:t>
            </a:r>
            <a:r>
              <a:rPr lang="en-US" b="0" i="0" dirty="0">
                <a:solidFill>
                  <a:srgbClr val="D1D5DB"/>
                </a:solidFill>
                <a:effectLst/>
                <a:latin typeface="Söhne"/>
              </a:rPr>
              <a:t> is the source register containing the data to be stored.</a:t>
            </a:r>
            <a:endParaRPr lang="en-US" dirty="0"/>
          </a:p>
          <a:p>
            <a:endParaRPr lang="en-US" dirty="0"/>
          </a:p>
          <a:p>
            <a:endParaRPr lang="en-US" dirty="0"/>
          </a:p>
        </p:txBody>
      </p:sp>
    </p:spTree>
    <p:extLst>
      <p:ext uri="{BB962C8B-B14F-4D97-AF65-F5344CB8AC3E}">
        <p14:creationId xmlns:p14="http://schemas.microsoft.com/office/powerpoint/2010/main" val="18258983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514600" y="1066800"/>
            <a:ext cx="72390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prstClr val="white"/>
                </a:solidFill>
                <a:latin typeface="Verdana"/>
              </a:rPr>
              <a:t>4.AVR STATUS REGISTER</a:t>
            </a:r>
          </a:p>
        </p:txBody>
      </p:sp>
      <p:sp>
        <p:nvSpPr>
          <p:cNvPr id="8" name="TextBox 7"/>
          <p:cNvSpPr txBox="1"/>
          <p:nvPr/>
        </p:nvSpPr>
        <p:spPr>
          <a:xfrm>
            <a:off x="6705600" y="3886201"/>
            <a:ext cx="2743200" cy="1692771"/>
          </a:xfrm>
          <a:prstGeom prst="rect">
            <a:avLst/>
          </a:prstGeom>
          <a:noFill/>
        </p:spPr>
        <p:txBody>
          <a:bodyPr wrap="square" rtlCol="0">
            <a:spAutoFit/>
          </a:bodyPr>
          <a:lstStyle/>
          <a:p>
            <a:r>
              <a:rPr lang="en-US" sz="2000" b="1" dirty="0">
                <a:solidFill>
                  <a:prstClr val="black"/>
                </a:solidFill>
                <a:latin typeface="Verdana"/>
              </a:rPr>
              <a:t>Presented by</a:t>
            </a:r>
          </a:p>
          <a:p>
            <a:r>
              <a:rPr lang="en-US" sz="1600" dirty="0">
                <a:solidFill>
                  <a:prstClr val="black"/>
                </a:solidFill>
                <a:latin typeface="Verdana"/>
              </a:rPr>
              <a:t>       </a:t>
            </a:r>
            <a:r>
              <a:rPr lang="en-US" sz="1600" dirty="0" err="1">
                <a:solidFill>
                  <a:prstClr val="black"/>
                </a:solidFill>
                <a:latin typeface="Verdana"/>
              </a:rPr>
              <a:t>Maisha</a:t>
            </a:r>
            <a:r>
              <a:rPr lang="en-US" sz="1600" dirty="0">
                <a:solidFill>
                  <a:prstClr val="black"/>
                </a:solidFill>
                <a:latin typeface="Verdana"/>
              </a:rPr>
              <a:t> </a:t>
            </a:r>
            <a:r>
              <a:rPr lang="en-US" sz="1600" dirty="0" err="1">
                <a:solidFill>
                  <a:prstClr val="black"/>
                </a:solidFill>
                <a:latin typeface="Verdana"/>
              </a:rPr>
              <a:t>Farzana</a:t>
            </a:r>
            <a:endParaRPr lang="en-US" sz="1600" dirty="0">
              <a:solidFill>
                <a:prstClr val="black"/>
              </a:solidFill>
              <a:latin typeface="Verdana"/>
            </a:endParaRPr>
          </a:p>
          <a:p>
            <a:r>
              <a:rPr lang="en-US" sz="1600" dirty="0">
                <a:solidFill>
                  <a:prstClr val="black"/>
                </a:solidFill>
                <a:latin typeface="Verdana"/>
              </a:rPr>
              <a:t>       Roll: 2003025</a:t>
            </a:r>
          </a:p>
          <a:p>
            <a:r>
              <a:rPr lang="en-US" sz="1600" dirty="0">
                <a:solidFill>
                  <a:prstClr val="black"/>
                </a:solidFill>
                <a:latin typeface="Verdana"/>
              </a:rPr>
              <a:t>       Section: A</a:t>
            </a:r>
          </a:p>
          <a:p>
            <a:r>
              <a:rPr lang="en-US" dirty="0">
                <a:solidFill>
                  <a:prstClr val="black"/>
                </a:solidFill>
                <a:latin typeface="Verdana"/>
              </a:rPr>
              <a:t>  </a:t>
            </a:r>
          </a:p>
          <a:p>
            <a:endParaRPr lang="en-US" dirty="0">
              <a:solidFill>
                <a:prstClr val="black"/>
              </a:solidFill>
              <a:latin typeface="Verdana"/>
            </a:endParaRPr>
          </a:p>
        </p:txBody>
      </p:sp>
    </p:spTree>
    <p:extLst>
      <p:ext uri="{BB962C8B-B14F-4D97-AF65-F5344CB8AC3E}">
        <p14:creationId xmlns:p14="http://schemas.microsoft.com/office/powerpoint/2010/main" val="6478680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9000" b="-9000"/>
          </a:stretch>
        </a:blip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CE3C4AE-B0C6-FFAC-486E-09B8594DB4F0}"/>
              </a:ext>
            </a:extLst>
          </p:cNvPr>
          <p:cNvSpPr/>
          <p:nvPr/>
        </p:nvSpPr>
        <p:spPr>
          <a:xfrm rot="16200000" flipH="1">
            <a:off x="-298049" y="-789971"/>
            <a:ext cx="1979270" cy="2448044"/>
          </a:xfrm>
          <a:custGeom>
            <a:avLst/>
            <a:gdLst>
              <a:gd name="connsiteX0" fmla="*/ 260430 w 1979270"/>
              <a:gd name="connsiteY0" fmla="*/ 2129740 h 2448044"/>
              <a:gd name="connsiteX1" fmla="*/ 419582 w 1979270"/>
              <a:gd name="connsiteY1" fmla="*/ 2448044 h 2448044"/>
              <a:gd name="connsiteX2" fmla="*/ 830483 w 1979270"/>
              <a:gd name="connsiteY2" fmla="*/ 2448044 h 2448044"/>
              <a:gd name="connsiteX3" fmla="*/ 989635 w 1979270"/>
              <a:gd name="connsiteY3" fmla="*/ 2129740 h 2448044"/>
              <a:gd name="connsiteX4" fmla="*/ 830483 w 1979270"/>
              <a:gd name="connsiteY4" fmla="*/ 1811436 h 2448044"/>
              <a:gd name="connsiteX5" fmla="*/ 419582 w 1979270"/>
              <a:gd name="connsiteY5" fmla="*/ 1811436 h 2448044"/>
              <a:gd name="connsiteX6" fmla="*/ 0 w 1979270"/>
              <a:gd name="connsiteY6" fmla="*/ 873888 h 2448044"/>
              <a:gd name="connsiteX7" fmla="*/ 436944 w 1979270"/>
              <a:gd name="connsiteY7" fmla="*/ 1747776 h 2448044"/>
              <a:gd name="connsiteX8" fmla="*/ 1542327 w 1979270"/>
              <a:gd name="connsiteY8" fmla="*/ 1747776 h 2448044"/>
              <a:gd name="connsiteX9" fmla="*/ 1979270 w 1979270"/>
              <a:gd name="connsiteY9" fmla="*/ 873888 h 2448044"/>
              <a:gd name="connsiteX10" fmla="*/ 1542326 w 1979270"/>
              <a:gd name="connsiteY10" fmla="*/ 0 h 2448044"/>
              <a:gd name="connsiteX11" fmla="*/ 436944 w 1979270"/>
              <a:gd name="connsiteY11" fmla="*/ 0 h 244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79270" h="2448044">
                <a:moveTo>
                  <a:pt x="260430" y="2129740"/>
                </a:moveTo>
                <a:lnTo>
                  <a:pt x="419582" y="2448044"/>
                </a:lnTo>
                <a:lnTo>
                  <a:pt x="830483" y="2448044"/>
                </a:lnTo>
                <a:lnTo>
                  <a:pt x="989635" y="2129740"/>
                </a:lnTo>
                <a:lnTo>
                  <a:pt x="830483" y="1811436"/>
                </a:lnTo>
                <a:lnTo>
                  <a:pt x="419582" y="1811436"/>
                </a:lnTo>
                <a:close/>
                <a:moveTo>
                  <a:pt x="0" y="873888"/>
                </a:moveTo>
                <a:lnTo>
                  <a:pt x="436944" y="1747776"/>
                </a:lnTo>
                <a:lnTo>
                  <a:pt x="1542327" y="1747776"/>
                </a:lnTo>
                <a:lnTo>
                  <a:pt x="1979270" y="873888"/>
                </a:lnTo>
                <a:lnTo>
                  <a:pt x="1542326" y="0"/>
                </a:lnTo>
                <a:lnTo>
                  <a:pt x="436944" y="0"/>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E0DF1D60-AA8C-93A8-5CC1-A4E09B20C07D}"/>
              </a:ext>
            </a:extLst>
          </p:cNvPr>
          <p:cNvSpPr/>
          <p:nvPr/>
        </p:nvSpPr>
        <p:spPr>
          <a:xfrm rot="5400000">
            <a:off x="4206239" y="-243840"/>
            <a:ext cx="11521441" cy="9875520"/>
          </a:xfrm>
          <a:custGeom>
            <a:avLst/>
            <a:gdLst>
              <a:gd name="connsiteX0" fmla="*/ 11810998 w 15567658"/>
              <a:gd name="connsiteY0" fmla="*/ 3463289 h 12252957"/>
              <a:gd name="connsiteX1" fmla="*/ 12779002 w 15567658"/>
              <a:gd name="connsiteY1" fmla="*/ 1775460 h 12252957"/>
              <a:gd name="connsiteX2" fmla="*/ 14599654 w 15567658"/>
              <a:gd name="connsiteY2" fmla="*/ 1775460 h 12252957"/>
              <a:gd name="connsiteX3" fmla="*/ 15567658 w 15567658"/>
              <a:gd name="connsiteY3" fmla="*/ 3463289 h 12252957"/>
              <a:gd name="connsiteX4" fmla="*/ 14599654 w 15567658"/>
              <a:gd name="connsiteY4" fmla="*/ 5151118 h 12252957"/>
              <a:gd name="connsiteX5" fmla="*/ 12779002 w 15567658"/>
              <a:gd name="connsiteY5" fmla="*/ 5151118 h 12252957"/>
              <a:gd name="connsiteX6" fmla="*/ 11810998 w 15567658"/>
              <a:gd name="connsiteY6" fmla="*/ 7014209 h 12252957"/>
              <a:gd name="connsiteX7" fmla="*/ 12779002 w 15567658"/>
              <a:gd name="connsiteY7" fmla="*/ 5326380 h 12252957"/>
              <a:gd name="connsiteX8" fmla="*/ 14599654 w 15567658"/>
              <a:gd name="connsiteY8" fmla="*/ 5326380 h 12252957"/>
              <a:gd name="connsiteX9" fmla="*/ 15567658 w 15567658"/>
              <a:gd name="connsiteY9" fmla="*/ 7014209 h 12252957"/>
              <a:gd name="connsiteX10" fmla="*/ 14599654 w 15567658"/>
              <a:gd name="connsiteY10" fmla="*/ 8702038 h 12252957"/>
              <a:gd name="connsiteX11" fmla="*/ 12779002 w 15567658"/>
              <a:gd name="connsiteY11" fmla="*/ 8702038 h 12252957"/>
              <a:gd name="connsiteX12" fmla="*/ 8831579 w 15567658"/>
              <a:gd name="connsiteY12" fmla="*/ 1687829 h 12252957"/>
              <a:gd name="connsiteX13" fmla="*/ 9799583 w 15567658"/>
              <a:gd name="connsiteY13" fmla="*/ 0 h 12252957"/>
              <a:gd name="connsiteX14" fmla="*/ 11620235 w 15567658"/>
              <a:gd name="connsiteY14" fmla="*/ 0 h 12252957"/>
              <a:gd name="connsiteX15" fmla="*/ 12588239 w 15567658"/>
              <a:gd name="connsiteY15" fmla="*/ 1687829 h 12252957"/>
              <a:gd name="connsiteX16" fmla="*/ 11620235 w 15567658"/>
              <a:gd name="connsiteY16" fmla="*/ 3375658 h 12252957"/>
              <a:gd name="connsiteX17" fmla="*/ 9799583 w 15567658"/>
              <a:gd name="connsiteY17" fmla="*/ 3375658 h 12252957"/>
              <a:gd name="connsiteX18" fmla="*/ 8831579 w 15567658"/>
              <a:gd name="connsiteY18" fmla="*/ 5238749 h 12252957"/>
              <a:gd name="connsiteX19" fmla="*/ 9799583 w 15567658"/>
              <a:gd name="connsiteY19" fmla="*/ 3550920 h 12252957"/>
              <a:gd name="connsiteX20" fmla="*/ 11620235 w 15567658"/>
              <a:gd name="connsiteY20" fmla="*/ 3550920 h 12252957"/>
              <a:gd name="connsiteX21" fmla="*/ 12588239 w 15567658"/>
              <a:gd name="connsiteY21" fmla="*/ 5238749 h 12252957"/>
              <a:gd name="connsiteX22" fmla="*/ 11620235 w 15567658"/>
              <a:gd name="connsiteY22" fmla="*/ 6926578 h 12252957"/>
              <a:gd name="connsiteX23" fmla="*/ 9799583 w 15567658"/>
              <a:gd name="connsiteY23" fmla="*/ 6926578 h 12252957"/>
              <a:gd name="connsiteX24" fmla="*/ 8831579 w 15567658"/>
              <a:gd name="connsiteY24" fmla="*/ 8789669 h 12252957"/>
              <a:gd name="connsiteX25" fmla="*/ 9799583 w 15567658"/>
              <a:gd name="connsiteY25" fmla="*/ 7101840 h 12252957"/>
              <a:gd name="connsiteX26" fmla="*/ 11620235 w 15567658"/>
              <a:gd name="connsiteY26" fmla="*/ 7101840 h 12252957"/>
              <a:gd name="connsiteX27" fmla="*/ 12588239 w 15567658"/>
              <a:gd name="connsiteY27" fmla="*/ 8789669 h 12252957"/>
              <a:gd name="connsiteX28" fmla="*/ 11620235 w 15567658"/>
              <a:gd name="connsiteY28" fmla="*/ 10477498 h 12252957"/>
              <a:gd name="connsiteX29" fmla="*/ 9799583 w 15567658"/>
              <a:gd name="connsiteY29" fmla="*/ 10477498 h 12252957"/>
              <a:gd name="connsiteX30" fmla="*/ 5852161 w 15567658"/>
              <a:gd name="connsiteY30" fmla="*/ 7014209 h 12252957"/>
              <a:gd name="connsiteX31" fmla="*/ 6820165 w 15567658"/>
              <a:gd name="connsiteY31" fmla="*/ 5326380 h 12252957"/>
              <a:gd name="connsiteX32" fmla="*/ 8640815 w 15567658"/>
              <a:gd name="connsiteY32" fmla="*/ 5326380 h 12252957"/>
              <a:gd name="connsiteX33" fmla="*/ 9608819 w 15567658"/>
              <a:gd name="connsiteY33" fmla="*/ 7014209 h 12252957"/>
              <a:gd name="connsiteX34" fmla="*/ 8640815 w 15567658"/>
              <a:gd name="connsiteY34" fmla="*/ 8702038 h 12252957"/>
              <a:gd name="connsiteX35" fmla="*/ 6820164 w 15567658"/>
              <a:gd name="connsiteY35" fmla="*/ 8702038 h 12252957"/>
              <a:gd name="connsiteX36" fmla="*/ 5852161 w 15567658"/>
              <a:gd name="connsiteY36" fmla="*/ 3463289 h 12252957"/>
              <a:gd name="connsiteX37" fmla="*/ 6820165 w 15567658"/>
              <a:gd name="connsiteY37" fmla="*/ 1775460 h 12252957"/>
              <a:gd name="connsiteX38" fmla="*/ 8640815 w 15567658"/>
              <a:gd name="connsiteY38" fmla="*/ 1775460 h 12252957"/>
              <a:gd name="connsiteX39" fmla="*/ 9608819 w 15567658"/>
              <a:gd name="connsiteY39" fmla="*/ 3463289 h 12252957"/>
              <a:gd name="connsiteX40" fmla="*/ 8640815 w 15567658"/>
              <a:gd name="connsiteY40" fmla="*/ 5151118 h 12252957"/>
              <a:gd name="connsiteX41" fmla="*/ 6820165 w 15567658"/>
              <a:gd name="connsiteY41" fmla="*/ 5151118 h 12252957"/>
              <a:gd name="connsiteX42" fmla="*/ 5852161 w 15567658"/>
              <a:gd name="connsiteY42" fmla="*/ 10565129 h 12252957"/>
              <a:gd name="connsiteX43" fmla="*/ 6820164 w 15567658"/>
              <a:gd name="connsiteY43" fmla="*/ 8877300 h 12252957"/>
              <a:gd name="connsiteX44" fmla="*/ 8640815 w 15567658"/>
              <a:gd name="connsiteY44" fmla="*/ 8877300 h 12252957"/>
              <a:gd name="connsiteX45" fmla="*/ 9608819 w 15567658"/>
              <a:gd name="connsiteY45" fmla="*/ 10565129 h 12252957"/>
              <a:gd name="connsiteX46" fmla="*/ 8640815 w 15567658"/>
              <a:gd name="connsiteY46" fmla="*/ 12252957 h 12252957"/>
              <a:gd name="connsiteX47" fmla="*/ 6820164 w 15567658"/>
              <a:gd name="connsiteY47" fmla="*/ 12252957 h 12252957"/>
              <a:gd name="connsiteX48" fmla="*/ 2926082 w 15567658"/>
              <a:gd name="connsiteY48" fmla="*/ 5238749 h 12252957"/>
              <a:gd name="connsiteX49" fmla="*/ 3894085 w 15567658"/>
              <a:gd name="connsiteY49" fmla="*/ 3550920 h 12252957"/>
              <a:gd name="connsiteX50" fmla="*/ 5714738 w 15567658"/>
              <a:gd name="connsiteY50" fmla="*/ 3550920 h 12252957"/>
              <a:gd name="connsiteX51" fmla="*/ 6682740 w 15567658"/>
              <a:gd name="connsiteY51" fmla="*/ 5238749 h 12252957"/>
              <a:gd name="connsiteX52" fmla="*/ 5714738 w 15567658"/>
              <a:gd name="connsiteY52" fmla="*/ 6926578 h 12252957"/>
              <a:gd name="connsiteX53" fmla="*/ 3894085 w 15567658"/>
              <a:gd name="connsiteY53" fmla="*/ 6926578 h 12252957"/>
              <a:gd name="connsiteX54" fmla="*/ 2926081 w 15567658"/>
              <a:gd name="connsiteY54" fmla="*/ 1687829 h 12252957"/>
              <a:gd name="connsiteX55" fmla="*/ 3894085 w 15567658"/>
              <a:gd name="connsiteY55" fmla="*/ 0 h 12252957"/>
              <a:gd name="connsiteX56" fmla="*/ 5714738 w 15567658"/>
              <a:gd name="connsiteY56" fmla="*/ 0 h 12252957"/>
              <a:gd name="connsiteX57" fmla="*/ 6682740 w 15567658"/>
              <a:gd name="connsiteY57" fmla="*/ 1687829 h 12252957"/>
              <a:gd name="connsiteX58" fmla="*/ 5714738 w 15567658"/>
              <a:gd name="connsiteY58" fmla="*/ 3375658 h 12252957"/>
              <a:gd name="connsiteX59" fmla="*/ 3894085 w 15567658"/>
              <a:gd name="connsiteY59" fmla="*/ 3375658 h 12252957"/>
              <a:gd name="connsiteX60" fmla="*/ 2926081 w 15567658"/>
              <a:gd name="connsiteY60" fmla="*/ 8789669 h 12252957"/>
              <a:gd name="connsiteX61" fmla="*/ 3894085 w 15567658"/>
              <a:gd name="connsiteY61" fmla="*/ 7101840 h 12252957"/>
              <a:gd name="connsiteX62" fmla="*/ 5714737 w 15567658"/>
              <a:gd name="connsiteY62" fmla="*/ 7101840 h 12252957"/>
              <a:gd name="connsiteX63" fmla="*/ 6682740 w 15567658"/>
              <a:gd name="connsiteY63" fmla="*/ 8789669 h 12252957"/>
              <a:gd name="connsiteX64" fmla="*/ 5714737 w 15567658"/>
              <a:gd name="connsiteY64" fmla="*/ 10477498 h 12252957"/>
              <a:gd name="connsiteX65" fmla="*/ 3894085 w 15567658"/>
              <a:gd name="connsiteY65" fmla="*/ 10477498 h 12252957"/>
              <a:gd name="connsiteX66" fmla="*/ 1 w 15567658"/>
              <a:gd name="connsiteY66" fmla="*/ 7014209 h 12252957"/>
              <a:gd name="connsiteX67" fmla="*/ 968004 w 15567658"/>
              <a:gd name="connsiteY67" fmla="*/ 5326380 h 12252957"/>
              <a:gd name="connsiteX68" fmla="*/ 2788656 w 15567658"/>
              <a:gd name="connsiteY68" fmla="*/ 5326380 h 12252957"/>
              <a:gd name="connsiteX69" fmla="*/ 3756660 w 15567658"/>
              <a:gd name="connsiteY69" fmla="*/ 7014209 h 12252957"/>
              <a:gd name="connsiteX70" fmla="*/ 2788656 w 15567658"/>
              <a:gd name="connsiteY70" fmla="*/ 8702038 h 12252957"/>
              <a:gd name="connsiteX71" fmla="*/ 968004 w 15567658"/>
              <a:gd name="connsiteY71" fmla="*/ 8702038 h 12252957"/>
              <a:gd name="connsiteX72" fmla="*/ 0 w 15567658"/>
              <a:gd name="connsiteY72" fmla="*/ 3463289 h 12252957"/>
              <a:gd name="connsiteX73" fmla="*/ 968004 w 15567658"/>
              <a:gd name="connsiteY73" fmla="*/ 1775460 h 12252957"/>
              <a:gd name="connsiteX74" fmla="*/ 2788656 w 15567658"/>
              <a:gd name="connsiteY74" fmla="*/ 1775460 h 12252957"/>
              <a:gd name="connsiteX75" fmla="*/ 3756660 w 15567658"/>
              <a:gd name="connsiteY75" fmla="*/ 3463289 h 12252957"/>
              <a:gd name="connsiteX76" fmla="*/ 2788656 w 15567658"/>
              <a:gd name="connsiteY76" fmla="*/ 5151118 h 12252957"/>
              <a:gd name="connsiteX77" fmla="*/ 968004 w 15567658"/>
              <a:gd name="connsiteY77" fmla="*/ 5151118 h 1225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5567658" h="12252957">
                <a:moveTo>
                  <a:pt x="11810998" y="3463289"/>
                </a:moveTo>
                <a:lnTo>
                  <a:pt x="12779002" y="1775460"/>
                </a:lnTo>
                <a:lnTo>
                  <a:pt x="14599654" y="1775460"/>
                </a:lnTo>
                <a:lnTo>
                  <a:pt x="15567658" y="3463289"/>
                </a:lnTo>
                <a:lnTo>
                  <a:pt x="14599654" y="5151118"/>
                </a:lnTo>
                <a:lnTo>
                  <a:pt x="12779002" y="5151118"/>
                </a:lnTo>
                <a:close/>
                <a:moveTo>
                  <a:pt x="11810998" y="7014209"/>
                </a:moveTo>
                <a:lnTo>
                  <a:pt x="12779002" y="5326380"/>
                </a:lnTo>
                <a:lnTo>
                  <a:pt x="14599654" y="5326380"/>
                </a:lnTo>
                <a:lnTo>
                  <a:pt x="15567658" y="7014209"/>
                </a:lnTo>
                <a:lnTo>
                  <a:pt x="14599654" y="8702038"/>
                </a:lnTo>
                <a:lnTo>
                  <a:pt x="12779002" y="8702038"/>
                </a:lnTo>
                <a:close/>
                <a:moveTo>
                  <a:pt x="8831579" y="1687829"/>
                </a:moveTo>
                <a:lnTo>
                  <a:pt x="9799583" y="0"/>
                </a:lnTo>
                <a:lnTo>
                  <a:pt x="11620235" y="0"/>
                </a:lnTo>
                <a:lnTo>
                  <a:pt x="12588239" y="1687829"/>
                </a:lnTo>
                <a:lnTo>
                  <a:pt x="11620235" y="3375658"/>
                </a:lnTo>
                <a:lnTo>
                  <a:pt x="9799583" y="3375658"/>
                </a:lnTo>
                <a:close/>
                <a:moveTo>
                  <a:pt x="8831579" y="5238749"/>
                </a:moveTo>
                <a:lnTo>
                  <a:pt x="9799583" y="3550920"/>
                </a:lnTo>
                <a:lnTo>
                  <a:pt x="11620235" y="3550920"/>
                </a:lnTo>
                <a:lnTo>
                  <a:pt x="12588239" y="5238749"/>
                </a:lnTo>
                <a:lnTo>
                  <a:pt x="11620235" y="6926578"/>
                </a:lnTo>
                <a:lnTo>
                  <a:pt x="9799583" y="6926578"/>
                </a:lnTo>
                <a:close/>
                <a:moveTo>
                  <a:pt x="8831579" y="8789669"/>
                </a:moveTo>
                <a:lnTo>
                  <a:pt x="9799583" y="7101840"/>
                </a:lnTo>
                <a:lnTo>
                  <a:pt x="11620235" y="7101840"/>
                </a:lnTo>
                <a:lnTo>
                  <a:pt x="12588239" y="8789669"/>
                </a:lnTo>
                <a:lnTo>
                  <a:pt x="11620235" y="10477498"/>
                </a:lnTo>
                <a:lnTo>
                  <a:pt x="9799583" y="10477498"/>
                </a:lnTo>
                <a:close/>
                <a:moveTo>
                  <a:pt x="5852161" y="7014209"/>
                </a:moveTo>
                <a:lnTo>
                  <a:pt x="6820165" y="5326380"/>
                </a:lnTo>
                <a:lnTo>
                  <a:pt x="8640815" y="5326380"/>
                </a:lnTo>
                <a:lnTo>
                  <a:pt x="9608819" y="7014209"/>
                </a:lnTo>
                <a:lnTo>
                  <a:pt x="8640815" y="8702038"/>
                </a:lnTo>
                <a:lnTo>
                  <a:pt x="6820164" y="8702038"/>
                </a:lnTo>
                <a:close/>
                <a:moveTo>
                  <a:pt x="5852161" y="3463289"/>
                </a:moveTo>
                <a:lnTo>
                  <a:pt x="6820165" y="1775460"/>
                </a:lnTo>
                <a:lnTo>
                  <a:pt x="8640815" y="1775460"/>
                </a:lnTo>
                <a:lnTo>
                  <a:pt x="9608819" y="3463289"/>
                </a:lnTo>
                <a:lnTo>
                  <a:pt x="8640815" y="5151118"/>
                </a:lnTo>
                <a:lnTo>
                  <a:pt x="6820165" y="5151118"/>
                </a:lnTo>
                <a:close/>
                <a:moveTo>
                  <a:pt x="5852161" y="10565129"/>
                </a:moveTo>
                <a:lnTo>
                  <a:pt x="6820164" y="8877300"/>
                </a:lnTo>
                <a:lnTo>
                  <a:pt x="8640815" y="8877300"/>
                </a:lnTo>
                <a:lnTo>
                  <a:pt x="9608819" y="10565129"/>
                </a:lnTo>
                <a:lnTo>
                  <a:pt x="8640815" y="12252957"/>
                </a:lnTo>
                <a:lnTo>
                  <a:pt x="6820164" y="12252957"/>
                </a:lnTo>
                <a:close/>
                <a:moveTo>
                  <a:pt x="2926082" y="5238749"/>
                </a:moveTo>
                <a:lnTo>
                  <a:pt x="3894085" y="3550920"/>
                </a:lnTo>
                <a:lnTo>
                  <a:pt x="5714738" y="3550920"/>
                </a:lnTo>
                <a:lnTo>
                  <a:pt x="6682740" y="5238749"/>
                </a:lnTo>
                <a:lnTo>
                  <a:pt x="5714738" y="6926578"/>
                </a:lnTo>
                <a:lnTo>
                  <a:pt x="3894085" y="6926578"/>
                </a:lnTo>
                <a:close/>
                <a:moveTo>
                  <a:pt x="2926081" y="1687829"/>
                </a:moveTo>
                <a:lnTo>
                  <a:pt x="3894085" y="0"/>
                </a:lnTo>
                <a:lnTo>
                  <a:pt x="5714738" y="0"/>
                </a:lnTo>
                <a:lnTo>
                  <a:pt x="6682740" y="1687829"/>
                </a:lnTo>
                <a:lnTo>
                  <a:pt x="5714738" y="3375658"/>
                </a:lnTo>
                <a:lnTo>
                  <a:pt x="3894085" y="3375658"/>
                </a:lnTo>
                <a:close/>
                <a:moveTo>
                  <a:pt x="2926081" y="8789669"/>
                </a:moveTo>
                <a:lnTo>
                  <a:pt x="3894085" y="7101840"/>
                </a:lnTo>
                <a:lnTo>
                  <a:pt x="5714737" y="7101840"/>
                </a:lnTo>
                <a:lnTo>
                  <a:pt x="6682740" y="8789669"/>
                </a:lnTo>
                <a:lnTo>
                  <a:pt x="5714737" y="10477498"/>
                </a:lnTo>
                <a:lnTo>
                  <a:pt x="3894085" y="10477498"/>
                </a:lnTo>
                <a:close/>
                <a:moveTo>
                  <a:pt x="1" y="7014209"/>
                </a:moveTo>
                <a:lnTo>
                  <a:pt x="968004" y="5326380"/>
                </a:lnTo>
                <a:lnTo>
                  <a:pt x="2788656" y="5326380"/>
                </a:lnTo>
                <a:lnTo>
                  <a:pt x="3756660" y="7014209"/>
                </a:lnTo>
                <a:lnTo>
                  <a:pt x="2788656" y="8702038"/>
                </a:lnTo>
                <a:lnTo>
                  <a:pt x="968004" y="8702038"/>
                </a:lnTo>
                <a:close/>
                <a:moveTo>
                  <a:pt x="0" y="3463289"/>
                </a:moveTo>
                <a:lnTo>
                  <a:pt x="968004" y="1775460"/>
                </a:lnTo>
                <a:lnTo>
                  <a:pt x="2788656" y="1775460"/>
                </a:lnTo>
                <a:lnTo>
                  <a:pt x="3756660" y="3463289"/>
                </a:lnTo>
                <a:lnTo>
                  <a:pt x="2788656" y="5151118"/>
                </a:lnTo>
                <a:lnTo>
                  <a:pt x="968004" y="5151118"/>
                </a:lnTo>
                <a:close/>
              </a:path>
            </a:pathLst>
          </a:custGeom>
          <a:blipFill dpi="0" rotWithShape="0">
            <a:blip r:embed="rId3"/>
            <a:srcRect/>
            <a:stretch>
              <a:fillRect/>
            </a:stretch>
          </a:blipFill>
          <a:ln>
            <a:noFill/>
          </a:ln>
          <a:effectLst>
            <a:innerShdw blurRad="139700" dist="50800" dir="8160000">
              <a:prstClr val="black">
                <a:alpha val="38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CAD31374-95B7-B0EB-C7D3-8383A64D4770}"/>
              </a:ext>
            </a:extLst>
          </p:cNvPr>
          <p:cNvSpPr txBox="1"/>
          <p:nvPr/>
        </p:nvSpPr>
        <p:spPr>
          <a:xfrm>
            <a:off x="277792" y="1589038"/>
            <a:ext cx="494239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scadia Code" panose="020B0609020000020004" pitchFamily="49" charset="0"/>
                <a:ea typeface="Cascadia Code" panose="020B0609020000020004" pitchFamily="49" charset="0"/>
                <a:cs typeface="Cascadia Code" panose="020B0609020000020004" pitchFamily="49" charset="0"/>
              </a:rPr>
              <a:t>The AVR Microcontrollers: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scadia Code" panose="020B0609020000020004" pitchFamily="49" charset="0"/>
                <a:ea typeface="Cascadia Code" panose="020B0609020000020004" pitchFamily="49" charset="0"/>
                <a:cs typeface="Cascadia Code" panose="020B0609020000020004" pitchFamily="49" charset="0"/>
              </a:rPr>
              <a:t>History and Features</a:t>
            </a:r>
          </a:p>
        </p:txBody>
      </p:sp>
      <p:sp>
        <p:nvSpPr>
          <p:cNvPr id="3" name="TextBox 2">
            <a:extLst>
              <a:ext uri="{FF2B5EF4-FFF2-40B4-BE49-F238E27FC236}">
                <a16:creationId xmlns:a16="http://schemas.microsoft.com/office/drawing/2014/main" id="{1C0358E3-E48E-B0EA-819C-A8AE53477C97}"/>
              </a:ext>
            </a:extLst>
          </p:cNvPr>
          <p:cNvSpPr txBox="1"/>
          <p:nvPr/>
        </p:nvSpPr>
        <p:spPr>
          <a:xfrm flipH="1">
            <a:off x="772505" y="5642069"/>
            <a:ext cx="5399798" cy="569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scadia Code" panose="020B0609020000020004" pitchFamily="49" charset="0"/>
                <a:ea typeface="Cascadia Code" panose="020B0609020000020004" pitchFamily="49" charset="0"/>
                <a:cs typeface="Cascadia Code" panose="020B0609020000020004" pitchFamily="49" charset="0"/>
              </a:rPr>
              <a:t>Prepared by 2003021-MD BASARATUL FERDAUS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110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743200" y="609600"/>
            <a:ext cx="62484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latin typeface="Verdana"/>
              </a:rPr>
              <a:t> </a:t>
            </a:r>
            <a:r>
              <a:rPr lang="en-US" sz="2000" b="1" dirty="0">
                <a:solidFill>
                  <a:prstClr val="white"/>
                </a:solidFill>
                <a:latin typeface="Verdana"/>
              </a:rPr>
              <a:t>DECODING THE AVR STATUS REGISTER : </a:t>
            </a:r>
            <a:r>
              <a:rPr lang="en-US" dirty="0">
                <a:solidFill>
                  <a:prstClr val="white"/>
                </a:solidFill>
                <a:latin typeface="Verdana"/>
              </a:rPr>
              <a:t>Understanding the bits that influence the program flow</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2209801"/>
            <a:ext cx="5181600" cy="1981199"/>
          </a:xfrm>
          <a:prstGeom prst="rect">
            <a:avLst/>
          </a:prstGeom>
        </p:spPr>
      </p:pic>
      <p:sp>
        <p:nvSpPr>
          <p:cNvPr id="4" name="TextBox 3"/>
          <p:cNvSpPr txBox="1"/>
          <p:nvPr/>
        </p:nvSpPr>
        <p:spPr>
          <a:xfrm>
            <a:off x="4419600" y="4669795"/>
            <a:ext cx="3954094" cy="261610"/>
          </a:xfrm>
          <a:prstGeom prst="rect">
            <a:avLst/>
          </a:prstGeom>
          <a:noFill/>
        </p:spPr>
        <p:txBody>
          <a:bodyPr wrap="square" rtlCol="0">
            <a:spAutoFit/>
          </a:bodyPr>
          <a:lstStyle/>
          <a:p>
            <a:r>
              <a:rPr lang="en-US" sz="1100" dirty="0">
                <a:solidFill>
                  <a:prstClr val="black"/>
                </a:solidFill>
                <a:latin typeface="Verdana"/>
              </a:rPr>
              <a:t>Fig: AVR Microcontroller Chip</a:t>
            </a:r>
          </a:p>
        </p:txBody>
      </p:sp>
      <p:sp>
        <p:nvSpPr>
          <p:cNvPr id="5" name="TextBox 4"/>
          <p:cNvSpPr txBox="1"/>
          <p:nvPr/>
        </p:nvSpPr>
        <p:spPr>
          <a:xfrm>
            <a:off x="2285999" y="5105401"/>
            <a:ext cx="7924801" cy="830997"/>
          </a:xfrm>
          <a:prstGeom prst="rect">
            <a:avLst/>
          </a:prstGeom>
          <a:noFill/>
        </p:spPr>
        <p:txBody>
          <a:bodyPr wrap="square" rtlCol="0">
            <a:spAutoFit/>
          </a:bodyPr>
          <a:lstStyle/>
          <a:p>
            <a:pPr marL="171450" indent="-171450">
              <a:buFont typeface="Arial" pitchFamily="34" charset="0"/>
              <a:buChar char="•"/>
            </a:pPr>
            <a:r>
              <a:rPr lang="en-US" sz="1200" dirty="0">
                <a:solidFill>
                  <a:prstClr val="black"/>
                </a:solidFill>
                <a:latin typeface="Verdana"/>
              </a:rPr>
              <a:t>The AVR Status Register(SREG) is an 8-bit register that stores status flags resulting from  arithmetic and logical operations.</a:t>
            </a:r>
          </a:p>
          <a:p>
            <a:pPr marL="171450" indent="-171450">
              <a:buFont typeface="Arial" pitchFamily="34" charset="0"/>
              <a:buChar char="•"/>
            </a:pPr>
            <a:r>
              <a:rPr lang="en-US" sz="1200" dirty="0">
                <a:solidFill>
                  <a:prstClr val="black"/>
                </a:solidFill>
                <a:latin typeface="Verdana"/>
              </a:rPr>
              <a:t>These flags play a crucial role in conditional branching and decision making within AVR programs.</a:t>
            </a:r>
          </a:p>
          <a:p>
            <a:r>
              <a:rPr lang="en-US" sz="1200" dirty="0">
                <a:solidFill>
                  <a:prstClr val="black"/>
                </a:solidFill>
                <a:latin typeface="Verdana"/>
              </a:rPr>
              <a:t>   </a:t>
            </a:r>
          </a:p>
        </p:txBody>
      </p:sp>
    </p:spTree>
    <p:extLst>
      <p:ext uri="{BB962C8B-B14F-4D97-AF65-F5344CB8AC3E}">
        <p14:creationId xmlns:p14="http://schemas.microsoft.com/office/powerpoint/2010/main" val="38112431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0" y="838200"/>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Verdana"/>
              </a:rPr>
              <a:t>SREG BIT LAYOUT</a:t>
            </a:r>
          </a:p>
        </p:txBody>
      </p:sp>
      <p:graphicFrame>
        <p:nvGraphicFramePr>
          <p:cNvPr id="3" name="Table 2"/>
          <p:cNvGraphicFramePr>
            <a:graphicFrameLocks noGrp="1"/>
          </p:cNvGraphicFramePr>
          <p:nvPr/>
        </p:nvGraphicFramePr>
        <p:xfrm>
          <a:off x="3342070" y="2133600"/>
          <a:ext cx="5878132" cy="533400"/>
        </p:xfrm>
        <a:graphic>
          <a:graphicData uri="http://schemas.openxmlformats.org/drawingml/2006/table">
            <a:tbl>
              <a:tblPr firstRow="1" bandRow="1">
                <a:tableStyleId>{5C22544A-7EE6-4342-B048-85BDC9FD1C3A}</a:tableStyleId>
              </a:tblPr>
              <a:tblGrid>
                <a:gridCol w="734767">
                  <a:extLst>
                    <a:ext uri="{9D8B030D-6E8A-4147-A177-3AD203B41FA5}">
                      <a16:colId xmlns:a16="http://schemas.microsoft.com/office/drawing/2014/main" val="20000"/>
                    </a:ext>
                  </a:extLst>
                </a:gridCol>
                <a:gridCol w="734767">
                  <a:extLst>
                    <a:ext uri="{9D8B030D-6E8A-4147-A177-3AD203B41FA5}">
                      <a16:colId xmlns:a16="http://schemas.microsoft.com/office/drawing/2014/main" val="20001"/>
                    </a:ext>
                  </a:extLst>
                </a:gridCol>
                <a:gridCol w="661289">
                  <a:extLst>
                    <a:ext uri="{9D8B030D-6E8A-4147-A177-3AD203B41FA5}">
                      <a16:colId xmlns:a16="http://schemas.microsoft.com/office/drawing/2014/main" val="20002"/>
                    </a:ext>
                  </a:extLst>
                </a:gridCol>
                <a:gridCol w="845923">
                  <a:extLst>
                    <a:ext uri="{9D8B030D-6E8A-4147-A177-3AD203B41FA5}">
                      <a16:colId xmlns:a16="http://schemas.microsoft.com/office/drawing/2014/main" val="20003"/>
                    </a:ext>
                  </a:extLst>
                </a:gridCol>
                <a:gridCol w="697085">
                  <a:extLst>
                    <a:ext uri="{9D8B030D-6E8A-4147-A177-3AD203B41FA5}">
                      <a16:colId xmlns:a16="http://schemas.microsoft.com/office/drawing/2014/main" val="20004"/>
                    </a:ext>
                  </a:extLst>
                </a:gridCol>
                <a:gridCol w="734767">
                  <a:extLst>
                    <a:ext uri="{9D8B030D-6E8A-4147-A177-3AD203B41FA5}">
                      <a16:colId xmlns:a16="http://schemas.microsoft.com/office/drawing/2014/main" val="20005"/>
                    </a:ext>
                  </a:extLst>
                </a:gridCol>
                <a:gridCol w="734767">
                  <a:extLst>
                    <a:ext uri="{9D8B030D-6E8A-4147-A177-3AD203B41FA5}">
                      <a16:colId xmlns:a16="http://schemas.microsoft.com/office/drawing/2014/main" val="20006"/>
                    </a:ext>
                  </a:extLst>
                </a:gridCol>
                <a:gridCol w="734767">
                  <a:extLst>
                    <a:ext uri="{9D8B030D-6E8A-4147-A177-3AD203B41FA5}">
                      <a16:colId xmlns:a16="http://schemas.microsoft.com/office/drawing/2014/main" val="20007"/>
                    </a:ext>
                  </a:extLst>
                </a:gridCol>
              </a:tblGrid>
              <a:tr h="533400">
                <a:tc>
                  <a:txBody>
                    <a:bodyPr/>
                    <a:lstStyle/>
                    <a:p>
                      <a:r>
                        <a:rPr lang="en-US" dirty="0"/>
                        <a:t>  I</a:t>
                      </a:r>
                    </a:p>
                  </a:txBody>
                  <a:tcPr/>
                </a:tc>
                <a:tc>
                  <a:txBody>
                    <a:bodyPr/>
                    <a:lstStyle/>
                    <a:p>
                      <a:r>
                        <a:rPr lang="en-US" dirty="0"/>
                        <a:t>  T</a:t>
                      </a:r>
                    </a:p>
                  </a:txBody>
                  <a:tcPr/>
                </a:tc>
                <a:tc>
                  <a:txBody>
                    <a:bodyPr/>
                    <a:lstStyle/>
                    <a:p>
                      <a:r>
                        <a:rPr lang="en-US" dirty="0"/>
                        <a:t>  H</a:t>
                      </a:r>
                    </a:p>
                  </a:txBody>
                  <a:tcPr/>
                </a:tc>
                <a:tc>
                  <a:txBody>
                    <a:bodyPr/>
                    <a:lstStyle/>
                    <a:p>
                      <a:r>
                        <a:rPr lang="en-US" dirty="0"/>
                        <a:t>   S</a:t>
                      </a:r>
                    </a:p>
                  </a:txBody>
                  <a:tcPr/>
                </a:tc>
                <a:tc>
                  <a:txBody>
                    <a:bodyPr/>
                    <a:lstStyle/>
                    <a:p>
                      <a:r>
                        <a:rPr lang="en-US" dirty="0"/>
                        <a:t>  V</a:t>
                      </a:r>
                    </a:p>
                  </a:txBody>
                  <a:tcPr/>
                </a:tc>
                <a:tc>
                  <a:txBody>
                    <a:bodyPr/>
                    <a:lstStyle/>
                    <a:p>
                      <a:r>
                        <a:rPr lang="en-US" baseline="0" dirty="0"/>
                        <a:t>  </a:t>
                      </a:r>
                      <a:r>
                        <a:rPr lang="en-US" dirty="0"/>
                        <a:t>N</a:t>
                      </a:r>
                    </a:p>
                  </a:txBody>
                  <a:tcPr/>
                </a:tc>
                <a:tc>
                  <a:txBody>
                    <a:bodyPr/>
                    <a:lstStyle/>
                    <a:p>
                      <a:r>
                        <a:rPr lang="en-US" dirty="0"/>
                        <a:t>  Z</a:t>
                      </a:r>
                    </a:p>
                  </a:txBody>
                  <a:tcPr/>
                </a:tc>
                <a:tc>
                  <a:txBody>
                    <a:bodyPr/>
                    <a:lstStyle/>
                    <a:p>
                      <a:r>
                        <a:rPr lang="en-US" dirty="0"/>
                        <a:t>  C</a:t>
                      </a:r>
                    </a:p>
                  </a:txBody>
                  <a:tcPr/>
                </a:tc>
                <a:extLst>
                  <a:ext uri="{0D108BD9-81ED-4DB2-BD59-A6C34878D82A}">
                    <a16:rowId xmlns:a16="http://schemas.microsoft.com/office/drawing/2014/main" val="10000"/>
                  </a:ext>
                </a:extLst>
              </a:tr>
            </a:tbl>
          </a:graphicData>
        </a:graphic>
      </p:graphicFrame>
      <p:sp>
        <p:nvSpPr>
          <p:cNvPr id="7" name="Rectangle 6"/>
          <p:cNvSpPr/>
          <p:nvPr/>
        </p:nvSpPr>
        <p:spPr>
          <a:xfrm>
            <a:off x="3200400" y="1752600"/>
            <a:ext cx="1229050" cy="369332"/>
          </a:xfrm>
          <a:prstGeom prst="rect">
            <a:avLst/>
          </a:prstGeom>
        </p:spPr>
        <p:txBody>
          <a:bodyPr wrap="square">
            <a:spAutoFit/>
          </a:bodyPr>
          <a:lstStyle/>
          <a:p>
            <a:r>
              <a:rPr lang="en-US" dirty="0">
                <a:solidFill>
                  <a:prstClr val="black"/>
                </a:solidFill>
                <a:latin typeface="Verdana"/>
              </a:rPr>
              <a:t>   D7</a:t>
            </a:r>
          </a:p>
        </p:txBody>
      </p:sp>
      <p:sp>
        <p:nvSpPr>
          <p:cNvPr id="8" name="TextBox 7"/>
          <p:cNvSpPr txBox="1"/>
          <p:nvPr/>
        </p:nvSpPr>
        <p:spPr>
          <a:xfrm>
            <a:off x="8382000" y="1752600"/>
            <a:ext cx="838200" cy="369332"/>
          </a:xfrm>
          <a:prstGeom prst="rect">
            <a:avLst/>
          </a:prstGeom>
          <a:noFill/>
        </p:spPr>
        <p:txBody>
          <a:bodyPr wrap="square" rtlCol="0">
            <a:spAutoFit/>
          </a:bodyPr>
          <a:lstStyle/>
          <a:p>
            <a:r>
              <a:rPr lang="en-US" dirty="0">
                <a:solidFill>
                  <a:prstClr val="black"/>
                </a:solidFill>
                <a:latin typeface="Verdana"/>
              </a:rPr>
              <a:t>   D0</a:t>
            </a:r>
          </a:p>
        </p:txBody>
      </p:sp>
      <p:sp>
        <p:nvSpPr>
          <p:cNvPr id="9" name="TextBox 8"/>
          <p:cNvSpPr txBox="1"/>
          <p:nvPr/>
        </p:nvSpPr>
        <p:spPr>
          <a:xfrm>
            <a:off x="2209801" y="1743456"/>
            <a:ext cx="1132271" cy="923330"/>
          </a:xfrm>
          <a:prstGeom prst="rect">
            <a:avLst/>
          </a:prstGeom>
          <a:noFill/>
        </p:spPr>
        <p:txBody>
          <a:bodyPr wrap="square" rtlCol="0">
            <a:spAutoFit/>
          </a:bodyPr>
          <a:lstStyle/>
          <a:p>
            <a:r>
              <a:rPr lang="en-US" dirty="0">
                <a:solidFill>
                  <a:prstClr val="black"/>
                </a:solidFill>
                <a:latin typeface="Verdana"/>
              </a:rPr>
              <a:t>Bit</a:t>
            </a:r>
          </a:p>
          <a:p>
            <a:endParaRPr lang="en-US" dirty="0">
              <a:solidFill>
                <a:prstClr val="black"/>
              </a:solidFill>
              <a:latin typeface="Verdana"/>
            </a:endParaRPr>
          </a:p>
          <a:p>
            <a:r>
              <a:rPr lang="en-US" dirty="0">
                <a:solidFill>
                  <a:prstClr val="black"/>
                </a:solidFill>
                <a:latin typeface="Verdana"/>
              </a:rPr>
              <a:t>SREG</a:t>
            </a:r>
          </a:p>
        </p:txBody>
      </p:sp>
      <p:sp>
        <p:nvSpPr>
          <p:cNvPr id="10" name="TextBox 9"/>
          <p:cNvSpPr txBox="1"/>
          <p:nvPr/>
        </p:nvSpPr>
        <p:spPr>
          <a:xfrm>
            <a:off x="4429450" y="3657601"/>
            <a:ext cx="2428550" cy="1200329"/>
          </a:xfrm>
          <a:prstGeom prst="rect">
            <a:avLst/>
          </a:prstGeom>
          <a:noFill/>
        </p:spPr>
        <p:txBody>
          <a:bodyPr wrap="square" rtlCol="0">
            <a:spAutoFit/>
          </a:bodyPr>
          <a:lstStyle/>
          <a:p>
            <a:r>
              <a:rPr lang="en-US" dirty="0">
                <a:solidFill>
                  <a:prstClr val="black"/>
                </a:solidFill>
                <a:latin typeface="Verdana"/>
              </a:rPr>
              <a:t>C- Carry flag</a:t>
            </a:r>
          </a:p>
          <a:p>
            <a:r>
              <a:rPr lang="en-US" dirty="0">
                <a:solidFill>
                  <a:prstClr val="black"/>
                </a:solidFill>
                <a:latin typeface="Verdana"/>
              </a:rPr>
              <a:t>Z- Zero flag</a:t>
            </a:r>
          </a:p>
          <a:p>
            <a:r>
              <a:rPr lang="en-US" dirty="0">
                <a:solidFill>
                  <a:prstClr val="black"/>
                </a:solidFill>
                <a:latin typeface="Verdana"/>
              </a:rPr>
              <a:t>N- Negative flag</a:t>
            </a:r>
          </a:p>
          <a:p>
            <a:r>
              <a:rPr lang="en-US" dirty="0">
                <a:solidFill>
                  <a:prstClr val="black"/>
                </a:solidFill>
                <a:latin typeface="Verdana"/>
              </a:rPr>
              <a:t>V- Overflow flag</a:t>
            </a:r>
          </a:p>
        </p:txBody>
      </p:sp>
      <p:sp>
        <p:nvSpPr>
          <p:cNvPr id="11" name="TextBox 10"/>
          <p:cNvSpPr txBox="1"/>
          <p:nvPr/>
        </p:nvSpPr>
        <p:spPr>
          <a:xfrm>
            <a:off x="7010400" y="3685033"/>
            <a:ext cx="3142014" cy="1200329"/>
          </a:xfrm>
          <a:prstGeom prst="rect">
            <a:avLst/>
          </a:prstGeom>
          <a:noFill/>
        </p:spPr>
        <p:txBody>
          <a:bodyPr wrap="none" rtlCol="0">
            <a:spAutoFit/>
          </a:bodyPr>
          <a:lstStyle/>
          <a:p>
            <a:r>
              <a:rPr lang="en-US" dirty="0">
                <a:solidFill>
                  <a:prstClr val="black"/>
                </a:solidFill>
                <a:latin typeface="Verdana"/>
              </a:rPr>
              <a:t>S-Sign flag</a:t>
            </a:r>
          </a:p>
          <a:p>
            <a:r>
              <a:rPr lang="en-US" dirty="0">
                <a:solidFill>
                  <a:prstClr val="black"/>
                </a:solidFill>
                <a:latin typeface="Verdana"/>
              </a:rPr>
              <a:t>H- Half carry</a:t>
            </a:r>
          </a:p>
          <a:p>
            <a:r>
              <a:rPr lang="en-US" dirty="0">
                <a:solidFill>
                  <a:prstClr val="black"/>
                </a:solidFill>
                <a:latin typeface="Verdana"/>
              </a:rPr>
              <a:t>T- Bit copy storage</a:t>
            </a:r>
          </a:p>
          <a:p>
            <a:r>
              <a:rPr lang="en-US" dirty="0">
                <a:solidFill>
                  <a:prstClr val="black"/>
                </a:solidFill>
                <a:latin typeface="Verdana"/>
              </a:rPr>
              <a:t>I- Global interrupt enable</a:t>
            </a:r>
          </a:p>
        </p:txBody>
      </p:sp>
    </p:spTree>
    <p:extLst>
      <p:ext uri="{BB962C8B-B14F-4D97-AF65-F5344CB8AC3E}">
        <p14:creationId xmlns:p14="http://schemas.microsoft.com/office/powerpoint/2010/main" val="366706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38400" y="1524000"/>
            <a:ext cx="6934200" cy="5909310"/>
          </a:xfrm>
          <a:prstGeom prst="rect">
            <a:avLst/>
          </a:prstGeom>
          <a:noFill/>
        </p:spPr>
        <p:txBody>
          <a:bodyPr wrap="square" rtlCol="0">
            <a:spAutoFit/>
          </a:bodyPr>
          <a:lstStyle/>
          <a:p>
            <a:r>
              <a:rPr lang="en-US" dirty="0">
                <a:solidFill>
                  <a:prstClr val="black"/>
                </a:solidFill>
                <a:latin typeface="Verdana"/>
              </a:rPr>
              <a:t>Carry flag:</a:t>
            </a:r>
          </a:p>
          <a:p>
            <a:pPr marL="285750" indent="-285750">
              <a:buFont typeface="Arial" pitchFamily="34" charset="0"/>
              <a:buChar char="•"/>
            </a:pPr>
            <a:r>
              <a:rPr lang="en-US" dirty="0">
                <a:solidFill>
                  <a:prstClr val="black"/>
                </a:solidFill>
                <a:latin typeface="Verdana"/>
              </a:rPr>
              <a:t>Set if an arithmetic operation results in a carry or borrow.</a:t>
            </a:r>
          </a:p>
          <a:p>
            <a:pPr marL="285750" indent="-285750">
              <a:buFont typeface="Arial" pitchFamily="34" charset="0"/>
              <a:buChar char="•"/>
            </a:pPr>
            <a:r>
              <a:rPr lang="en-US" dirty="0">
                <a:solidFill>
                  <a:prstClr val="black"/>
                </a:solidFill>
                <a:latin typeface="Verdana"/>
              </a:rPr>
              <a:t>Used for multi-byte operations shift/rotate instruction.</a:t>
            </a:r>
          </a:p>
          <a:p>
            <a:endParaRPr lang="en-US" dirty="0">
              <a:solidFill>
                <a:prstClr val="black"/>
              </a:solidFill>
              <a:latin typeface="Verdana"/>
            </a:endParaRPr>
          </a:p>
          <a:p>
            <a:r>
              <a:rPr lang="en-US" dirty="0">
                <a:solidFill>
                  <a:prstClr val="black"/>
                </a:solidFill>
                <a:latin typeface="Verdana"/>
              </a:rPr>
              <a:t>Zero flag:</a:t>
            </a:r>
          </a:p>
          <a:p>
            <a:pPr marL="285750" indent="-285750">
              <a:buFont typeface="Arial" pitchFamily="34" charset="0"/>
              <a:buChar char="•"/>
            </a:pPr>
            <a:r>
              <a:rPr lang="en-US" dirty="0">
                <a:solidFill>
                  <a:prstClr val="black"/>
                </a:solidFill>
                <a:latin typeface="Verdana"/>
              </a:rPr>
              <a:t>Set if the result of an operation is zero.</a:t>
            </a:r>
          </a:p>
          <a:p>
            <a:pPr marL="285750" indent="-285750">
              <a:buFont typeface="Arial" pitchFamily="34" charset="0"/>
              <a:buChar char="•"/>
            </a:pPr>
            <a:r>
              <a:rPr lang="en-US" dirty="0">
                <a:solidFill>
                  <a:prstClr val="black"/>
                </a:solidFill>
                <a:latin typeface="Verdana"/>
              </a:rPr>
              <a:t>Used for conditional branching and comparisons.</a:t>
            </a:r>
          </a:p>
          <a:p>
            <a:pPr marL="285750" indent="-285750">
              <a:buFont typeface="Arial" pitchFamily="34" charset="0"/>
              <a:buChar char="•"/>
            </a:pPr>
            <a:endParaRPr lang="en-US" dirty="0">
              <a:solidFill>
                <a:prstClr val="black"/>
              </a:solidFill>
              <a:latin typeface="Verdana"/>
            </a:endParaRPr>
          </a:p>
          <a:p>
            <a:r>
              <a:rPr lang="en-US" dirty="0">
                <a:solidFill>
                  <a:prstClr val="black"/>
                </a:solidFill>
                <a:latin typeface="Verdana"/>
              </a:rPr>
              <a:t>Negative flag:</a:t>
            </a:r>
          </a:p>
          <a:p>
            <a:pPr marL="285750" indent="-285750">
              <a:buFont typeface="Arial" pitchFamily="34" charset="0"/>
              <a:buChar char="•"/>
            </a:pPr>
            <a:r>
              <a:rPr lang="en-US" dirty="0">
                <a:solidFill>
                  <a:prstClr val="black"/>
                </a:solidFill>
                <a:latin typeface="Verdana"/>
              </a:rPr>
              <a:t>Set if the result of an operation is negative.</a:t>
            </a:r>
          </a:p>
          <a:p>
            <a:pPr marL="285750" indent="-285750">
              <a:buFont typeface="Arial" pitchFamily="34" charset="0"/>
              <a:buChar char="•"/>
            </a:pPr>
            <a:r>
              <a:rPr lang="en-US" dirty="0">
                <a:solidFill>
                  <a:prstClr val="black"/>
                </a:solidFill>
                <a:latin typeface="Verdana"/>
              </a:rPr>
              <a:t>Indicates the MSB(most significant bit) of the result.</a:t>
            </a:r>
          </a:p>
          <a:p>
            <a:endParaRPr lang="en-US" dirty="0">
              <a:solidFill>
                <a:prstClr val="black"/>
              </a:solidFill>
              <a:latin typeface="Verdana"/>
            </a:endParaRPr>
          </a:p>
          <a:p>
            <a:r>
              <a:rPr lang="en-US" dirty="0">
                <a:solidFill>
                  <a:prstClr val="black"/>
                </a:solidFill>
                <a:latin typeface="Verdana"/>
              </a:rPr>
              <a:t>Overflow flag:</a:t>
            </a:r>
          </a:p>
          <a:p>
            <a:pPr marL="285750" indent="-285750">
              <a:buFont typeface="Arial" pitchFamily="34" charset="0"/>
              <a:buChar char="•"/>
            </a:pPr>
            <a:r>
              <a:rPr lang="en-US" dirty="0">
                <a:solidFill>
                  <a:prstClr val="black"/>
                </a:solidFill>
                <a:latin typeface="Verdana"/>
              </a:rPr>
              <a:t>Set if a signed arithmetic operation overflows.</a:t>
            </a:r>
          </a:p>
          <a:p>
            <a:pPr marL="285750" indent="-285750">
              <a:buFont typeface="Arial" pitchFamily="34" charset="0"/>
              <a:buChar char="•"/>
            </a:pPr>
            <a:r>
              <a:rPr lang="en-US" dirty="0">
                <a:solidFill>
                  <a:prstClr val="black"/>
                </a:solidFill>
                <a:latin typeface="Verdana"/>
              </a:rPr>
              <a:t>Essential for detecting errors in signed calculations.</a:t>
            </a:r>
          </a:p>
          <a:p>
            <a:pPr marL="285750" indent="-285750">
              <a:buFont typeface="Arial" pitchFamily="34" charset="0"/>
              <a:buChar char="•"/>
            </a:pPr>
            <a:endParaRPr lang="en-US" dirty="0">
              <a:solidFill>
                <a:prstClr val="black"/>
              </a:solidFill>
              <a:latin typeface="Verdana"/>
            </a:endParaRPr>
          </a:p>
          <a:p>
            <a:endParaRPr lang="en-US" dirty="0">
              <a:solidFill>
                <a:prstClr val="black"/>
              </a:solidFill>
              <a:latin typeface="Verdana"/>
            </a:endParaRPr>
          </a:p>
          <a:p>
            <a:endParaRPr lang="en-US" dirty="0">
              <a:solidFill>
                <a:prstClr val="black"/>
              </a:solidFill>
              <a:latin typeface="Verdana"/>
            </a:endParaRPr>
          </a:p>
          <a:p>
            <a:pPr marL="285750" indent="-285750">
              <a:buFont typeface="Arial" pitchFamily="34" charset="0"/>
              <a:buChar char="•"/>
            </a:pPr>
            <a:endParaRPr lang="en-US" dirty="0">
              <a:solidFill>
                <a:prstClr val="black"/>
              </a:solidFill>
              <a:latin typeface="Verdana"/>
            </a:endParaRPr>
          </a:p>
          <a:p>
            <a:pPr marL="285750" indent="-285750">
              <a:buFont typeface="Arial" pitchFamily="34" charset="0"/>
              <a:buChar char="•"/>
            </a:pPr>
            <a:endParaRPr lang="en-US" dirty="0">
              <a:solidFill>
                <a:prstClr val="black"/>
              </a:solidFill>
              <a:latin typeface="Verdana"/>
            </a:endParaRPr>
          </a:p>
        </p:txBody>
      </p:sp>
      <p:sp>
        <p:nvSpPr>
          <p:cNvPr id="4" name="Rounded Rectangle 3"/>
          <p:cNvSpPr/>
          <p:nvPr/>
        </p:nvSpPr>
        <p:spPr>
          <a:xfrm>
            <a:off x="2362200" y="644652"/>
            <a:ext cx="7467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latin typeface="Verdana"/>
              </a:rPr>
              <a:t>SREG FLAGS</a:t>
            </a:r>
          </a:p>
        </p:txBody>
      </p:sp>
    </p:spTree>
    <p:extLst>
      <p:ext uri="{BB962C8B-B14F-4D97-AF65-F5344CB8AC3E}">
        <p14:creationId xmlns:p14="http://schemas.microsoft.com/office/powerpoint/2010/main" val="33665175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0" y="685800"/>
            <a:ext cx="7696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latin typeface="Verdana"/>
              </a:rPr>
              <a:t>SREG FLAGS</a:t>
            </a:r>
          </a:p>
        </p:txBody>
      </p:sp>
      <p:sp>
        <p:nvSpPr>
          <p:cNvPr id="3" name="TextBox 2"/>
          <p:cNvSpPr txBox="1"/>
          <p:nvPr/>
        </p:nvSpPr>
        <p:spPr>
          <a:xfrm>
            <a:off x="2286001" y="1600201"/>
            <a:ext cx="8077200" cy="5632311"/>
          </a:xfrm>
          <a:prstGeom prst="rect">
            <a:avLst/>
          </a:prstGeom>
          <a:noFill/>
        </p:spPr>
        <p:txBody>
          <a:bodyPr wrap="square" rtlCol="0">
            <a:spAutoFit/>
          </a:bodyPr>
          <a:lstStyle/>
          <a:p>
            <a:r>
              <a:rPr lang="en-US" dirty="0">
                <a:solidFill>
                  <a:prstClr val="black"/>
                </a:solidFill>
                <a:latin typeface="Verdana"/>
              </a:rPr>
              <a:t>Sign flag:</a:t>
            </a:r>
          </a:p>
          <a:p>
            <a:pPr marL="285750" indent="-285750">
              <a:buFont typeface="Arial" pitchFamily="34" charset="0"/>
              <a:buChar char="•"/>
            </a:pPr>
            <a:r>
              <a:rPr lang="en-US" dirty="0">
                <a:solidFill>
                  <a:prstClr val="black"/>
                </a:solidFill>
                <a:latin typeface="Verdana"/>
              </a:rPr>
              <a:t>Set if N ⊕ V (exclusive OR of N and V)</a:t>
            </a:r>
          </a:p>
          <a:p>
            <a:pPr marL="285750" indent="-285750">
              <a:buFont typeface="Arial" pitchFamily="34" charset="0"/>
              <a:buChar char="•"/>
            </a:pPr>
            <a:r>
              <a:rPr lang="en-US" dirty="0">
                <a:solidFill>
                  <a:prstClr val="black"/>
                </a:solidFill>
                <a:latin typeface="Verdana"/>
              </a:rPr>
              <a:t>Simplified way to check for negative results in signed operations</a:t>
            </a:r>
          </a:p>
          <a:p>
            <a:endParaRPr lang="en-US" dirty="0">
              <a:solidFill>
                <a:prstClr val="black"/>
              </a:solidFill>
              <a:latin typeface="Verdana"/>
            </a:endParaRPr>
          </a:p>
          <a:p>
            <a:r>
              <a:rPr lang="en-US" dirty="0">
                <a:solidFill>
                  <a:prstClr val="black"/>
                </a:solidFill>
                <a:latin typeface="Verdana"/>
              </a:rPr>
              <a:t>Half carry flag:</a:t>
            </a:r>
          </a:p>
          <a:p>
            <a:pPr marL="285750" indent="-285750">
              <a:buFont typeface="Arial" pitchFamily="34" charset="0"/>
              <a:buChar char="•"/>
            </a:pPr>
            <a:r>
              <a:rPr lang="en-US" dirty="0">
                <a:solidFill>
                  <a:prstClr val="black"/>
                </a:solidFill>
                <a:latin typeface="Verdana"/>
              </a:rPr>
              <a:t>Set if a carry occurs from bit 3 to bit 4 in an arithmetic operation</a:t>
            </a:r>
          </a:p>
          <a:p>
            <a:pPr marL="285750" indent="-285750">
              <a:buFont typeface="Arial" pitchFamily="34" charset="0"/>
              <a:buChar char="•"/>
            </a:pPr>
            <a:r>
              <a:rPr lang="en-US" dirty="0">
                <a:solidFill>
                  <a:prstClr val="black"/>
                </a:solidFill>
                <a:latin typeface="Verdana"/>
              </a:rPr>
              <a:t>Primarily used for BCD (Binary-Coded Decimal) arithmetic</a:t>
            </a:r>
          </a:p>
          <a:p>
            <a:endParaRPr lang="en-US" dirty="0">
              <a:solidFill>
                <a:prstClr val="black"/>
              </a:solidFill>
              <a:latin typeface="Verdana"/>
            </a:endParaRPr>
          </a:p>
          <a:p>
            <a:r>
              <a:rPr lang="en-US" dirty="0">
                <a:solidFill>
                  <a:prstClr val="black"/>
                </a:solidFill>
                <a:latin typeface="Verdana"/>
              </a:rPr>
              <a:t>Bit copy storage:</a:t>
            </a:r>
          </a:p>
          <a:p>
            <a:pPr marL="285750" indent="-285750">
              <a:buFont typeface="Arial" pitchFamily="34" charset="0"/>
              <a:buChar char="•"/>
            </a:pPr>
            <a:r>
              <a:rPr lang="en-US" dirty="0">
                <a:solidFill>
                  <a:prstClr val="black"/>
                </a:solidFill>
                <a:latin typeface="Verdana"/>
              </a:rPr>
              <a:t>Used for bit-level operations with BLD (Bit Load) and BST (Bit Store) instructions</a:t>
            </a:r>
          </a:p>
          <a:p>
            <a:pPr marL="285750" indent="-285750">
              <a:buFont typeface="Arial" pitchFamily="34" charset="0"/>
              <a:buChar char="•"/>
            </a:pPr>
            <a:r>
              <a:rPr lang="en-US" dirty="0">
                <a:solidFill>
                  <a:prstClr val="black"/>
                </a:solidFill>
                <a:latin typeface="Verdana"/>
              </a:rPr>
              <a:t>Not directly affected by most ALU operations</a:t>
            </a:r>
          </a:p>
          <a:p>
            <a:endParaRPr lang="en-US" dirty="0">
              <a:solidFill>
                <a:prstClr val="black"/>
              </a:solidFill>
              <a:latin typeface="Verdana"/>
            </a:endParaRPr>
          </a:p>
          <a:p>
            <a:r>
              <a:rPr lang="en-US" dirty="0">
                <a:solidFill>
                  <a:prstClr val="black"/>
                </a:solidFill>
                <a:latin typeface="Verdana"/>
              </a:rPr>
              <a:t>Global interrupt enable:</a:t>
            </a:r>
          </a:p>
          <a:p>
            <a:pPr marL="285750" indent="-285750">
              <a:buFont typeface="Arial" pitchFamily="34" charset="0"/>
              <a:buChar char="•"/>
            </a:pPr>
            <a:r>
              <a:rPr lang="en-US" dirty="0">
                <a:solidFill>
                  <a:prstClr val="black"/>
                </a:solidFill>
                <a:latin typeface="Verdana"/>
              </a:rPr>
              <a:t>Enables or disables all interrupts globally</a:t>
            </a:r>
          </a:p>
          <a:p>
            <a:pPr marL="285750" indent="-285750">
              <a:buFont typeface="Arial" pitchFamily="34" charset="0"/>
              <a:buChar char="•"/>
            </a:pPr>
            <a:r>
              <a:rPr lang="en-US" dirty="0">
                <a:solidFill>
                  <a:prstClr val="black"/>
                </a:solidFill>
                <a:latin typeface="Verdana"/>
              </a:rPr>
              <a:t>Set to enable interrupts, cleared to disable them</a:t>
            </a:r>
          </a:p>
          <a:p>
            <a:endParaRPr lang="en-US" dirty="0">
              <a:solidFill>
                <a:prstClr val="black"/>
              </a:solidFill>
              <a:latin typeface="Verdana"/>
            </a:endParaRPr>
          </a:p>
          <a:p>
            <a:endParaRPr lang="en-US" dirty="0">
              <a:solidFill>
                <a:prstClr val="black"/>
              </a:solidFill>
              <a:latin typeface="Verdana"/>
            </a:endParaRPr>
          </a:p>
          <a:p>
            <a:endParaRPr lang="en-US" dirty="0">
              <a:solidFill>
                <a:prstClr val="black"/>
              </a:solidFill>
              <a:latin typeface="Verdana"/>
            </a:endParaRPr>
          </a:p>
          <a:p>
            <a:pPr marL="285750" indent="-285750">
              <a:buFont typeface="Arial" pitchFamily="34" charset="0"/>
              <a:buChar char="•"/>
            </a:pPr>
            <a:endParaRPr lang="en-US" dirty="0">
              <a:solidFill>
                <a:prstClr val="black"/>
              </a:solidFill>
              <a:latin typeface="Verdana"/>
            </a:endParaRPr>
          </a:p>
        </p:txBody>
      </p:sp>
    </p:spTree>
    <p:extLst>
      <p:ext uri="{BB962C8B-B14F-4D97-AF65-F5344CB8AC3E}">
        <p14:creationId xmlns:p14="http://schemas.microsoft.com/office/powerpoint/2010/main" val="30022567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133600" y="762000"/>
            <a:ext cx="80010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Verdana"/>
              </a:rPr>
              <a:t>ADD INSTRUCTION AND STATUS REGISTER</a:t>
            </a:r>
          </a:p>
        </p:txBody>
      </p:sp>
      <p:sp>
        <p:nvSpPr>
          <p:cNvPr id="3" name="TextBox 2"/>
          <p:cNvSpPr txBox="1"/>
          <p:nvPr/>
        </p:nvSpPr>
        <p:spPr>
          <a:xfrm>
            <a:off x="2209801" y="1828800"/>
            <a:ext cx="1279517" cy="1754326"/>
          </a:xfrm>
          <a:prstGeom prst="rect">
            <a:avLst/>
          </a:prstGeom>
          <a:noFill/>
        </p:spPr>
        <p:txBody>
          <a:bodyPr wrap="none" rtlCol="0">
            <a:spAutoFit/>
          </a:bodyPr>
          <a:lstStyle/>
          <a:p>
            <a:r>
              <a:rPr lang="en-US" dirty="0">
                <a:solidFill>
                  <a:prstClr val="black"/>
                </a:solidFill>
                <a:latin typeface="Verdana"/>
              </a:rPr>
              <a:t>Example:</a:t>
            </a:r>
          </a:p>
          <a:p>
            <a:endParaRPr lang="en-US" dirty="0">
              <a:solidFill>
                <a:prstClr val="black"/>
              </a:solidFill>
              <a:latin typeface="Verdana"/>
            </a:endParaRPr>
          </a:p>
          <a:p>
            <a:endParaRPr lang="en-US" dirty="0">
              <a:solidFill>
                <a:prstClr val="black"/>
              </a:solidFill>
              <a:latin typeface="Verdana"/>
            </a:endParaRPr>
          </a:p>
          <a:p>
            <a:endParaRPr lang="en-US" dirty="0">
              <a:solidFill>
                <a:prstClr val="black"/>
              </a:solidFill>
              <a:latin typeface="Verdana"/>
            </a:endParaRPr>
          </a:p>
          <a:p>
            <a:endParaRPr lang="en-US" dirty="0">
              <a:solidFill>
                <a:prstClr val="black"/>
              </a:solidFill>
              <a:latin typeface="Verdana"/>
            </a:endParaRPr>
          </a:p>
          <a:p>
            <a:endParaRPr lang="en-US" dirty="0">
              <a:solidFill>
                <a:prstClr val="black"/>
              </a:solidFill>
              <a:latin typeface="Verdana"/>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200" y="2286000"/>
            <a:ext cx="7213600" cy="3276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9660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09800" y="762000"/>
            <a:ext cx="78486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latin typeface="Verdana"/>
              </a:rPr>
              <a:t>INSTRUCTIONS THAT AFFECT FLAG BITS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752600"/>
            <a:ext cx="7848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667000"/>
            <a:ext cx="72136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62201" y="6172200"/>
            <a:ext cx="1795799" cy="253916"/>
          </a:xfrm>
          <a:prstGeom prst="rect">
            <a:avLst/>
          </a:prstGeom>
          <a:noFill/>
        </p:spPr>
        <p:txBody>
          <a:bodyPr wrap="square" rtlCol="0">
            <a:spAutoFit/>
          </a:bodyPr>
          <a:lstStyle/>
          <a:p>
            <a:r>
              <a:rPr lang="en-US" sz="1050" dirty="0">
                <a:solidFill>
                  <a:prstClr val="black"/>
                </a:solidFill>
                <a:latin typeface="Verdana"/>
              </a:rPr>
              <a:t>Here, X can be 0 or 1</a:t>
            </a:r>
          </a:p>
        </p:txBody>
      </p:sp>
    </p:spTree>
    <p:extLst>
      <p:ext uri="{BB962C8B-B14F-4D97-AF65-F5344CB8AC3E}">
        <p14:creationId xmlns:p14="http://schemas.microsoft.com/office/powerpoint/2010/main" val="617568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438400" y="762000"/>
            <a:ext cx="7467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Verdana"/>
              </a:rPr>
              <a:t>FLAG BITS AND DECISION MAKING</a:t>
            </a:r>
          </a:p>
        </p:txBody>
      </p:sp>
      <p:sp>
        <p:nvSpPr>
          <p:cNvPr id="3" name="TextBox 2"/>
          <p:cNvSpPr txBox="1"/>
          <p:nvPr/>
        </p:nvSpPr>
        <p:spPr>
          <a:xfrm>
            <a:off x="2514601" y="1524001"/>
            <a:ext cx="6855595" cy="1323439"/>
          </a:xfrm>
          <a:prstGeom prst="rect">
            <a:avLst/>
          </a:prstGeom>
          <a:noFill/>
        </p:spPr>
        <p:txBody>
          <a:bodyPr wrap="none" rtlCol="0">
            <a:spAutoFit/>
          </a:bodyPr>
          <a:lstStyle/>
          <a:p>
            <a:r>
              <a:rPr lang="en-US" sz="1600" dirty="0">
                <a:solidFill>
                  <a:prstClr val="black"/>
                </a:solidFill>
                <a:latin typeface="Verdana"/>
              </a:rPr>
              <a:t>There are instructions that will make a conditional jump(branch)</a:t>
            </a:r>
          </a:p>
          <a:p>
            <a:r>
              <a:rPr lang="en-US" sz="1600" dirty="0">
                <a:solidFill>
                  <a:prstClr val="black"/>
                </a:solidFill>
                <a:latin typeface="Verdana"/>
              </a:rPr>
              <a:t>based on the status of the flag bits.</a:t>
            </a:r>
          </a:p>
          <a:p>
            <a:endParaRPr lang="en-US" sz="1600" dirty="0">
              <a:solidFill>
                <a:prstClr val="black"/>
              </a:solidFill>
              <a:latin typeface="Verdana"/>
            </a:endParaRPr>
          </a:p>
          <a:p>
            <a:r>
              <a:rPr lang="en-US" sz="1600" dirty="0">
                <a:solidFill>
                  <a:prstClr val="black"/>
                </a:solidFill>
                <a:latin typeface="Verdana"/>
              </a:rPr>
              <a:t>AVR branch(jump) instructions using flag bits:</a:t>
            </a:r>
          </a:p>
          <a:p>
            <a:endParaRPr lang="en-US" sz="1600" dirty="0">
              <a:solidFill>
                <a:prstClr val="black"/>
              </a:solidFill>
              <a:latin typeface="Verdana"/>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95600"/>
            <a:ext cx="44958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2305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1"/>
          <p:cNvSpPr/>
          <p:nvPr/>
        </p:nvSpPr>
        <p:spPr>
          <a:xfrm>
            <a:off x="3764612" y="1876889"/>
            <a:ext cx="14247" cy="8998"/>
          </a:xfrm>
          <a:custGeom>
            <a:avLst/>
            <a:gdLst/>
            <a:ahLst/>
            <a:cxnLst/>
            <a:rect l="0" t="0" r="r" b="b"/>
            <a:pathLst>
              <a:path w="19" h="12">
                <a:moveTo>
                  <a:pt x="12" y="0"/>
                </a:moveTo>
                <a:cubicBezTo>
                  <a:pt x="12" y="0"/>
                  <a:pt x="10" y="0"/>
                  <a:pt x="10" y="2"/>
                </a:cubicBezTo>
                <a:cubicBezTo>
                  <a:pt x="8" y="2"/>
                  <a:pt x="10" y="4"/>
                  <a:pt x="10" y="4"/>
                </a:cubicBezTo>
                <a:lnTo>
                  <a:pt x="12" y="4"/>
                </a:lnTo>
                <a:cubicBezTo>
                  <a:pt x="10" y="6"/>
                  <a:pt x="10" y="6"/>
                  <a:pt x="6" y="6"/>
                </a:cubicBezTo>
                <a:lnTo>
                  <a:pt x="4" y="6"/>
                </a:lnTo>
                <a:lnTo>
                  <a:pt x="2" y="6"/>
                </a:lnTo>
                <a:cubicBezTo>
                  <a:pt x="0" y="6"/>
                  <a:pt x="0" y="8"/>
                  <a:pt x="0" y="8"/>
                </a:cubicBezTo>
                <a:lnTo>
                  <a:pt x="0" y="10"/>
                </a:lnTo>
                <a:cubicBezTo>
                  <a:pt x="4" y="6"/>
                  <a:pt x="16" y="11"/>
                  <a:pt x="18" y="4"/>
                </a:cubicBezTo>
                <a:cubicBezTo>
                  <a:pt x="18" y="2"/>
                  <a:pt x="16" y="0"/>
                  <a:pt x="12" y="0"/>
                </a:cubicBezTo>
              </a:path>
            </a:pathLst>
          </a:custGeom>
          <a:noFill/>
          <a:ln w="182880">
            <a:noFill/>
          </a:ln>
        </p:spPr>
        <p:txBody>
          <a:bodyPr/>
          <a:lstStyle/>
          <a:p>
            <a:pPr defTabSz="1904604"/>
            <a:endParaRPr lang="en-US" sz="3749">
              <a:solidFill>
                <a:prstClr val="black"/>
              </a:solidFill>
              <a:latin typeface="Arial"/>
            </a:endParaRPr>
          </a:p>
        </p:txBody>
      </p:sp>
      <p:sp>
        <p:nvSpPr>
          <p:cNvPr id="37" name="Freeform 2"/>
          <p:cNvSpPr/>
          <p:nvPr/>
        </p:nvSpPr>
        <p:spPr>
          <a:xfrm>
            <a:off x="2449366" y="4776580"/>
            <a:ext cx="14247" cy="20246"/>
          </a:xfrm>
          <a:custGeom>
            <a:avLst/>
            <a:gdLst/>
            <a:ahLst/>
            <a:cxnLst/>
            <a:rect l="0" t="0" r="r" b="b"/>
            <a:pathLst>
              <a:path w="19" h="27">
                <a:moveTo>
                  <a:pt x="0" y="0"/>
                </a:moveTo>
                <a:cubicBezTo>
                  <a:pt x="5" y="7"/>
                  <a:pt x="11" y="15"/>
                  <a:pt x="16" y="24"/>
                </a:cubicBezTo>
                <a:lnTo>
                  <a:pt x="18" y="26"/>
                </a:lnTo>
                <a:cubicBezTo>
                  <a:pt x="9" y="7"/>
                  <a:pt x="3" y="0"/>
                  <a:pt x="0" y="0"/>
                </a:cubicBezTo>
              </a:path>
            </a:pathLst>
          </a:custGeom>
          <a:noFill/>
          <a:ln w="182880">
            <a:noFill/>
          </a:ln>
        </p:spPr>
        <p:txBody>
          <a:bodyPr/>
          <a:lstStyle/>
          <a:p>
            <a:pPr defTabSz="1904604"/>
            <a:endParaRPr lang="en-US" sz="3749">
              <a:solidFill>
                <a:prstClr val="black"/>
              </a:solidFill>
              <a:latin typeface="Arial"/>
            </a:endParaRPr>
          </a:p>
        </p:txBody>
      </p:sp>
      <p:sp>
        <p:nvSpPr>
          <p:cNvPr id="38" name="Freeform 3"/>
          <p:cNvSpPr/>
          <p:nvPr/>
        </p:nvSpPr>
        <p:spPr>
          <a:xfrm>
            <a:off x="4651691" y="3757526"/>
            <a:ext cx="7499" cy="20996"/>
          </a:xfrm>
          <a:custGeom>
            <a:avLst/>
            <a:gdLst/>
            <a:ahLst/>
            <a:cxnLst/>
            <a:rect l="0" t="0" r="r" b="b"/>
            <a:pathLst>
              <a:path w="10" h="28">
                <a:moveTo>
                  <a:pt x="0" y="0"/>
                </a:moveTo>
                <a:lnTo>
                  <a:pt x="0" y="3"/>
                </a:lnTo>
                <a:cubicBezTo>
                  <a:pt x="2" y="11"/>
                  <a:pt x="7" y="17"/>
                  <a:pt x="9" y="25"/>
                </a:cubicBezTo>
                <a:lnTo>
                  <a:pt x="9" y="27"/>
                </a:lnTo>
                <a:cubicBezTo>
                  <a:pt x="2" y="9"/>
                  <a:pt x="0" y="0"/>
                  <a:pt x="0" y="0"/>
                </a:cubicBezTo>
              </a:path>
            </a:pathLst>
          </a:custGeom>
          <a:noFill/>
          <a:ln w="182880">
            <a:noFill/>
          </a:ln>
        </p:spPr>
        <p:txBody>
          <a:bodyPr/>
          <a:lstStyle/>
          <a:p>
            <a:pPr defTabSz="1904604"/>
            <a:endParaRPr lang="en-US" sz="3749">
              <a:solidFill>
                <a:prstClr val="black"/>
              </a:solidFill>
              <a:latin typeface="Arial"/>
            </a:endParaRPr>
          </a:p>
        </p:txBody>
      </p:sp>
      <p:pic>
        <p:nvPicPr>
          <p:cNvPr id="39" name="Picture 38"/>
          <p:cNvPicPr/>
          <p:nvPr/>
        </p:nvPicPr>
        <p:blipFill>
          <a:blip r:embed="rId2"/>
          <a:stretch/>
        </p:blipFill>
        <p:spPr>
          <a:xfrm>
            <a:off x="-661034" y="951568"/>
            <a:ext cx="7418319" cy="4945296"/>
          </a:xfrm>
          <a:prstGeom prst="rect">
            <a:avLst/>
          </a:prstGeom>
          <a:ln w="182880">
            <a:noFill/>
          </a:ln>
        </p:spPr>
      </p:pic>
      <p:sp>
        <p:nvSpPr>
          <p:cNvPr id="40" name="TextShape 4"/>
          <p:cNvSpPr txBox="1"/>
          <p:nvPr/>
        </p:nvSpPr>
        <p:spPr>
          <a:xfrm>
            <a:off x="7565629" y="1193021"/>
            <a:ext cx="4505881" cy="632128"/>
          </a:xfrm>
          <a:prstGeom prst="rect">
            <a:avLst/>
          </a:prstGeom>
          <a:noFill/>
          <a:ln w="182880">
            <a:noFill/>
          </a:ln>
        </p:spPr>
        <p:txBody>
          <a:bodyPr lIns="0" tIns="0" rIns="0" bIns="0"/>
          <a:lstStyle/>
          <a:p>
            <a:pPr defTabSz="1904604"/>
            <a:r>
              <a:rPr lang="en-US" sz="3645" b="1" spc="-2" dirty="0">
                <a:solidFill>
                  <a:srgbClr val="434343"/>
                </a:solidFill>
                <a:uFill>
                  <a:solidFill>
                    <a:srgbClr val="FFFFFF"/>
                  </a:solidFill>
                </a:uFill>
                <a:latin typeface="JosefinSans"/>
                <a:ea typeface="JosefinSans"/>
              </a:rPr>
              <a:t>5. UNDERSTANDING</a:t>
            </a:r>
            <a:endParaRPr lang="en-US" sz="3645" spc="-2" dirty="0">
              <a:solidFill>
                <a:srgbClr val="000000"/>
              </a:solidFill>
              <a:uFill>
                <a:solidFill>
                  <a:srgbClr val="FFFFFF"/>
                </a:solidFill>
              </a:uFill>
              <a:latin typeface="Times New Roman"/>
            </a:endParaRPr>
          </a:p>
        </p:txBody>
      </p:sp>
      <p:sp>
        <p:nvSpPr>
          <p:cNvPr id="41" name="TextShape 5"/>
          <p:cNvSpPr txBox="1"/>
          <p:nvPr/>
        </p:nvSpPr>
        <p:spPr>
          <a:xfrm>
            <a:off x="7213947" y="1656432"/>
            <a:ext cx="5172502" cy="632128"/>
          </a:xfrm>
          <a:prstGeom prst="rect">
            <a:avLst/>
          </a:prstGeom>
          <a:noFill/>
          <a:ln w="182880">
            <a:noFill/>
          </a:ln>
        </p:spPr>
        <p:txBody>
          <a:bodyPr lIns="0" tIns="0" rIns="0" bIns="0"/>
          <a:lstStyle/>
          <a:p>
            <a:pPr defTabSz="1904604"/>
            <a:r>
              <a:rPr lang="en-US" sz="3645" b="1" spc="-2" dirty="0">
                <a:solidFill>
                  <a:srgbClr val="434343"/>
                </a:solidFill>
                <a:uFill>
                  <a:solidFill>
                    <a:srgbClr val="FFFFFF"/>
                  </a:solidFill>
                </a:uFill>
                <a:latin typeface="JosefinSans"/>
                <a:ea typeface="JosefinSans"/>
              </a:rPr>
              <a:t>MICROCONTROLLER</a:t>
            </a:r>
            <a:endParaRPr lang="en-US" sz="3645" spc="-2" dirty="0">
              <a:solidFill>
                <a:srgbClr val="000000"/>
              </a:solidFill>
              <a:uFill>
                <a:solidFill>
                  <a:srgbClr val="FFFFFF"/>
                </a:solidFill>
              </a:uFill>
              <a:latin typeface="Times New Roman"/>
            </a:endParaRPr>
          </a:p>
        </p:txBody>
      </p:sp>
      <p:sp>
        <p:nvSpPr>
          <p:cNvPr id="42" name="TextShape 6"/>
          <p:cNvSpPr txBox="1"/>
          <p:nvPr/>
        </p:nvSpPr>
        <p:spPr>
          <a:xfrm>
            <a:off x="7392412" y="2119092"/>
            <a:ext cx="4963293" cy="632128"/>
          </a:xfrm>
          <a:prstGeom prst="rect">
            <a:avLst/>
          </a:prstGeom>
          <a:noFill/>
          <a:ln w="182880">
            <a:noFill/>
          </a:ln>
        </p:spPr>
        <p:txBody>
          <a:bodyPr lIns="0" tIns="0" rIns="0" bIns="0"/>
          <a:lstStyle/>
          <a:p>
            <a:pPr defTabSz="1904604"/>
            <a:r>
              <a:rPr lang="en-US" sz="3645" b="1" spc="-2">
                <a:solidFill>
                  <a:srgbClr val="434343"/>
                </a:solidFill>
                <a:uFill>
                  <a:solidFill>
                    <a:srgbClr val="FFFFFF"/>
                  </a:solidFill>
                </a:uFill>
                <a:latin typeface="JosefinSans"/>
                <a:ea typeface="JosefinSans"/>
              </a:rPr>
              <a:t>DATA FORMAT AND</a:t>
            </a:r>
            <a:endParaRPr lang="en-US" sz="3645" spc="-2">
              <a:solidFill>
                <a:srgbClr val="000000"/>
              </a:solidFill>
              <a:uFill>
                <a:solidFill>
                  <a:srgbClr val="FFFFFF"/>
                </a:solidFill>
              </a:uFill>
              <a:latin typeface="Times New Roman"/>
            </a:endParaRPr>
          </a:p>
        </p:txBody>
      </p:sp>
      <p:sp>
        <p:nvSpPr>
          <p:cNvPr id="43" name="TextShape 7"/>
          <p:cNvSpPr txBox="1"/>
          <p:nvPr/>
        </p:nvSpPr>
        <p:spPr>
          <a:xfrm>
            <a:off x="7993797" y="2581753"/>
            <a:ext cx="3772522" cy="632128"/>
          </a:xfrm>
          <a:prstGeom prst="rect">
            <a:avLst/>
          </a:prstGeom>
          <a:noFill/>
          <a:ln w="182880">
            <a:noFill/>
          </a:ln>
        </p:spPr>
        <p:txBody>
          <a:bodyPr lIns="0" tIns="0" rIns="0" bIns="0"/>
          <a:lstStyle/>
          <a:p>
            <a:pPr defTabSz="1904604"/>
            <a:r>
              <a:rPr lang="en-US" sz="3645" b="1" spc="-2" dirty="0">
                <a:solidFill>
                  <a:srgbClr val="434343"/>
                </a:solidFill>
                <a:uFill>
                  <a:solidFill>
                    <a:srgbClr val="FFFFFF"/>
                  </a:solidFill>
                </a:uFill>
                <a:latin typeface="JosefinSans"/>
                <a:ea typeface="JosefinSans"/>
              </a:rPr>
              <a:t>DIRECTIVES: A</a:t>
            </a:r>
            <a:endParaRPr lang="en-US" sz="3645" spc="-2" dirty="0">
              <a:solidFill>
                <a:srgbClr val="000000"/>
              </a:solidFill>
              <a:uFill>
                <a:solidFill>
                  <a:srgbClr val="FFFFFF"/>
                </a:solidFill>
              </a:uFill>
              <a:latin typeface="Times New Roman"/>
            </a:endParaRPr>
          </a:p>
        </p:txBody>
      </p:sp>
      <p:sp>
        <p:nvSpPr>
          <p:cNvPr id="44" name="TextShape 8"/>
          <p:cNvSpPr txBox="1"/>
          <p:nvPr/>
        </p:nvSpPr>
        <p:spPr>
          <a:xfrm>
            <a:off x="7560380" y="3045164"/>
            <a:ext cx="4480386" cy="632128"/>
          </a:xfrm>
          <a:prstGeom prst="rect">
            <a:avLst/>
          </a:prstGeom>
          <a:noFill/>
          <a:ln w="182880">
            <a:noFill/>
          </a:ln>
        </p:spPr>
        <p:txBody>
          <a:bodyPr lIns="0" tIns="0" rIns="0" bIns="0"/>
          <a:lstStyle/>
          <a:p>
            <a:pPr defTabSz="1904604"/>
            <a:r>
              <a:rPr lang="en-US" sz="3645" b="1" spc="-2" dirty="0">
                <a:solidFill>
                  <a:srgbClr val="434343"/>
                </a:solidFill>
                <a:uFill>
                  <a:solidFill>
                    <a:srgbClr val="FFFFFF"/>
                  </a:solidFill>
                </a:uFill>
                <a:latin typeface="JosefinSans"/>
                <a:ea typeface="JosefinSans"/>
              </a:rPr>
              <a:t>COMPREHENSIVE</a:t>
            </a:r>
            <a:endParaRPr lang="en-US" sz="3645" spc="-2" dirty="0">
              <a:solidFill>
                <a:srgbClr val="000000"/>
              </a:solidFill>
              <a:uFill>
                <a:solidFill>
                  <a:srgbClr val="FFFFFF"/>
                </a:solidFill>
              </a:uFill>
              <a:latin typeface="Times New Roman"/>
            </a:endParaRPr>
          </a:p>
        </p:txBody>
      </p:sp>
      <p:sp>
        <p:nvSpPr>
          <p:cNvPr id="45" name="TextShape 9"/>
          <p:cNvSpPr txBox="1"/>
          <p:nvPr/>
        </p:nvSpPr>
        <p:spPr>
          <a:xfrm>
            <a:off x="8375473" y="3507824"/>
            <a:ext cx="2772965" cy="632128"/>
          </a:xfrm>
          <a:prstGeom prst="rect">
            <a:avLst/>
          </a:prstGeom>
          <a:noFill/>
          <a:ln w="182880">
            <a:noFill/>
          </a:ln>
        </p:spPr>
        <p:txBody>
          <a:bodyPr lIns="0" tIns="0" rIns="0" bIns="0"/>
          <a:lstStyle/>
          <a:p>
            <a:pPr defTabSz="1904604"/>
            <a:r>
              <a:rPr lang="en-US" sz="3645" b="1" spc="-2" dirty="0">
                <a:solidFill>
                  <a:srgbClr val="434343"/>
                </a:solidFill>
                <a:uFill>
                  <a:solidFill>
                    <a:srgbClr val="FFFFFF"/>
                  </a:solidFill>
                </a:uFill>
                <a:latin typeface="JosefinSans"/>
                <a:ea typeface="JosefinSans"/>
              </a:rPr>
              <a:t>OVERVIEW</a:t>
            </a:r>
            <a:endParaRPr lang="en-US" sz="3645" spc="-2" dirty="0">
              <a:solidFill>
                <a:srgbClr val="000000"/>
              </a:solidFill>
              <a:uFill>
                <a:solidFill>
                  <a:srgbClr val="FFFFFF"/>
                </a:solidFill>
              </a:uFill>
              <a:latin typeface="Times New Roman"/>
            </a:endParaRPr>
          </a:p>
        </p:txBody>
      </p:sp>
      <p:sp>
        <p:nvSpPr>
          <p:cNvPr id="46" name="CustomShape 10"/>
          <p:cNvSpPr/>
          <p:nvPr/>
        </p:nvSpPr>
        <p:spPr>
          <a:xfrm>
            <a:off x="-1287913" y="792598"/>
            <a:ext cx="8233412" cy="5200997"/>
          </a:xfrm>
          <a:custGeom>
            <a:avLst/>
            <a:gdLst/>
            <a:ahLst/>
            <a:cxnLst/>
            <a:rect l="0" t="0" r="r" b="b"/>
            <a:pathLst>
              <a:path w="10982" h="6938">
                <a:moveTo>
                  <a:pt x="1156" y="0"/>
                </a:moveTo>
                <a:cubicBezTo>
                  <a:pt x="578" y="0"/>
                  <a:pt x="0" y="578"/>
                  <a:pt x="0" y="1156"/>
                </a:cubicBezTo>
                <a:lnTo>
                  <a:pt x="0" y="5780"/>
                </a:lnTo>
                <a:cubicBezTo>
                  <a:pt x="0" y="6358"/>
                  <a:pt x="578" y="6937"/>
                  <a:pt x="1156" y="6937"/>
                </a:cubicBezTo>
                <a:lnTo>
                  <a:pt x="9824" y="6937"/>
                </a:lnTo>
                <a:cubicBezTo>
                  <a:pt x="10402" y="6937"/>
                  <a:pt x="10981" y="6358"/>
                  <a:pt x="10981" y="5780"/>
                </a:cubicBezTo>
                <a:lnTo>
                  <a:pt x="10981" y="1156"/>
                </a:lnTo>
                <a:cubicBezTo>
                  <a:pt x="10981" y="578"/>
                  <a:pt x="10402" y="0"/>
                  <a:pt x="9824" y="0"/>
                </a:cubicBezTo>
                <a:lnTo>
                  <a:pt x="1156" y="0"/>
                </a:lnTo>
              </a:path>
            </a:pathLst>
          </a:custGeom>
          <a:noFill/>
          <a:ln w="182880">
            <a:solidFill>
              <a:srgbClr val="FFFFFF"/>
            </a:solidFill>
            <a:round/>
          </a:ln>
        </p:spPr>
        <p:style>
          <a:lnRef idx="0">
            <a:scrgbClr r="0" g="0" b="0"/>
          </a:lnRef>
          <a:fillRef idx="0">
            <a:scrgbClr r="0" g="0" b="0"/>
          </a:fillRef>
          <a:effectRef idx="0">
            <a:scrgbClr r="0" g="0" b="0"/>
          </a:effectRef>
          <a:fontRef idx="minor"/>
        </p:style>
        <p:txBody>
          <a:bodyPr/>
          <a:lstStyle/>
          <a:p>
            <a:pPr defTabSz="1904604"/>
            <a:endParaRPr lang="en-US" sz="3749">
              <a:solidFill>
                <a:prstClr val="black"/>
              </a:solidFill>
              <a:latin typeface="Arial"/>
            </a:endParaRPr>
          </a:p>
        </p:txBody>
      </p:sp>
      <p:sp>
        <p:nvSpPr>
          <p:cNvPr id="2" name="TextBox 1">
            <a:extLst>
              <a:ext uri="{FF2B5EF4-FFF2-40B4-BE49-F238E27FC236}">
                <a16:creationId xmlns:a16="http://schemas.microsoft.com/office/drawing/2014/main" id="{7E58F17B-3BCD-E657-C68D-F8ED2158F2AA}"/>
              </a:ext>
            </a:extLst>
          </p:cNvPr>
          <p:cNvSpPr txBox="1"/>
          <p:nvPr/>
        </p:nvSpPr>
        <p:spPr>
          <a:xfrm>
            <a:off x="7213947" y="4796826"/>
            <a:ext cx="4395306" cy="818044"/>
          </a:xfrm>
          <a:prstGeom prst="rect">
            <a:avLst/>
          </a:prstGeom>
          <a:noFill/>
        </p:spPr>
        <p:txBody>
          <a:bodyPr wrap="none" rtlCol="0">
            <a:spAutoFit/>
          </a:bodyPr>
          <a:lstStyle/>
          <a:p>
            <a:pPr defTabSz="1904604"/>
            <a:r>
              <a:rPr lang="en-US" dirty="0">
                <a:solidFill>
                  <a:prstClr val="black"/>
                </a:solidFill>
                <a:latin typeface="Times New Roman" panose="02020603050405020304" pitchFamily="18" charset="0"/>
                <a:cs typeface="Times New Roman" panose="02020603050405020304" pitchFamily="18" charset="0"/>
              </a:rPr>
              <a:t>By </a:t>
            </a:r>
            <a:r>
              <a:rPr lang="en-US" dirty="0">
                <a:solidFill>
                  <a:schemeClr val="tx2"/>
                </a:solidFill>
                <a:latin typeface="Times New Roman" panose="02020603050405020304" pitchFamily="18" charset="0"/>
                <a:cs typeface="Times New Roman" panose="02020603050405020304" pitchFamily="18" charset="0"/>
              </a:rPr>
              <a:t>2003028-MD ABDULLAH AL MAMUN</a:t>
            </a:r>
          </a:p>
          <a:p>
            <a:pPr defTabSz="1904604"/>
            <a:endParaRPr lang="en-US" sz="2916" dirty="0">
              <a:solidFill>
                <a:prstClr val="black"/>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p:nvPr/>
        </p:nvPicPr>
        <p:blipFill>
          <a:blip r:embed="rId2"/>
          <a:stretch/>
        </p:blipFill>
        <p:spPr>
          <a:xfrm>
            <a:off x="7837" y="680120"/>
            <a:ext cx="5389210" cy="5389210"/>
          </a:xfrm>
          <a:prstGeom prst="rect">
            <a:avLst/>
          </a:prstGeom>
          <a:ln w="182880">
            <a:noFill/>
          </a:ln>
        </p:spPr>
      </p:pic>
      <p:sp>
        <p:nvSpPr>
          <p:cNvPr id="48" name="TextShape 1"/>
          <p:cNvSpPr txBox="1"/>
          <p:nvPr/>
        </p:nvSpPr>
        <p:spPr>
          <a:xfrm>
            <a:off x="5843211" y="1341492"/>
            <a:ext cx="5824876" cy="813593"/>
          </a:xfrm>
          <a:prstGeom prst="rect">
            <a:avLst/>
          </a:prstGeom>
          <a:noFill/>
          <a:ln w="182880">
            <a:noFill/>
          </a:ln>
        </p:spPr>
        <p:txBody>
          <a:bodyPr lIns="0" tIns="0" rIns="0" bIns="0"/>
          <a:lstStyle/>
          <a:p>
            <a:pPr defTabSz="1904604"/>
            <a:r>
              <a:rPr lang="en-US" sz="2354" b="1" spc="-2">
                <a:solidFill>
                  <a:srgbClr val="434343"/>
                </a:solidFill>
                <a:uFill>
                  <a:solidFill>
                    <a:srgbClr val="FFFFFF"/>
                  </a:solidFill>
                </a:uFill>
                <a:latin typeface="JosefinSans"/>
                <a:ea typeface="JosefinSans"/>
              </a:rPr>
              <a:t>MICROCONTROLLER DATA FORMAT</a:t>
            </a:r>
            <a:endParaRPr lang="en-US" sz="2354" spc="-2">
              <a:solidFill>
                <a:srgbClr val="000000"/>
              </a:solidFill>
              <a:uFill>
                <a:solidFill>
                  <a:srgbClr val="FFFFFF"/>
                </a:solidFill>
              </a:uFill>
              <a:latin typeface="Times New Roman"/>
            </a:endParaRPr>
          </a:p>
        </p:txBody>
      </p:sp>
      <p:sp>
        <p:nvSpPr>
          <p:cNvPr id="49" name="CustomShape 2"/>
          <p:cNvSpPr/>
          <p:nvPr/>
        </p:nvSpPr>
        <p:spPr>
          <a:xfrm>
            <a:off x="-776512" y="641127"/>
            <a:ext cx="6333278" cy="5465696"/>
          </a:xfrm>
          <a:custGeom>
            <a:avLst/>
            <a:gdLst/>
            <a:ahLst/>
            <a:cxnLst/>
            <a:rect l="0" t="0" r="r" b="b"/>
            <a:pathLst>
              <a:path w="8448" h="7291">
                <a:moveTo>
                  <a:pt x="1214" y="0"/>
                </a:moveTo>
                <a:cubicBezTo>
                  <a:pt x="607" y="0"/>
                  <a:pt x="0" y="607"/>
                  <a:pt x="0" y="1215"/>
                </a:cubicBezTo>
                <a:lnTo>
                  <a:pt x="0" y="6075"/>
                </a:lnTo>
                <a:cubicBezTo>
                  <a:pt x="0" y="6682"/>
                  <a:pt x="607" y="7290"/>
                  <a:pt x="1214" y="7290"/>
                </a:cubicBezTo>
                <a:lnTo>
                  <a:pt x="7232" y="7290"/>
                </a:lnTo>
                <a:cubicBezTo>
                  <a:pt x="7839" y="7290"/>
                  <a:pt x="8447" y="6682"/>
                  <a:pt x="8447" y="6075"/>
                </a:cubicBezTo>
                <a:lnTo>
                  <a:pt x="8447" y="1215"/>
                </a:lnTo>
                <a:cubicBezTo>
                  <a:pt x="8447" y="607"/>
                  <a:pt x="7839" y="0"/>
                  <a:pt x="7232" y="0"/>
                </a:cubicBezTo>
                <a:lnTo>
                  <a:pt x="1214" y="0"/>
                </a:lnTo>
              </a:path>
            </a:pathLst>
          </a:custGeom>
          <a:noFill/>
          <a:ln w="228600">
            <a:solidFill>
              <a:srgbClr val="FFFFFF"/>
            </a:solidFill>
            <a:round/>
          </a:ln>
        </p:spPr>
        <p:style>
          <a:lnRef idx="0">
            <a:scrgbClr r="0" g="0" b="0"/>
          </a:lnRef>
          <a:fillRef idx="0">
            <a:scrgbClr r="0" g="0" b="0"/>
          </a:fillRef>
          <a:effectRef idx="0">
            <a:scrgbClr r="0" g="0" b="0"/>
          </a:effectRef>
          <a:fontRef idx="minor"/>
        </p:style>
        <p:txBody>
          <a:bodyPr/>
          <a:lstStyle/>
          <a:p>
            <a:pPr defTabSz="1904604"/>
            <a:endParaRPr lang="en-US" sz="3749">
              <a:solidFill>
                <a:prstClr val="black"/>
              </a:solidFill>
              <a:latin typeface="Arial"/>
            </a:endParaRPr>
          </a:p>
        </p:txBody>
      </p:sp>
      <p:sp>
        <p:nvSpPr>
          <p:cNvPr id="50" name="TextShape 3"/>
          <p:cNvSpPr txBox="1"/>
          <p:nvPr/>
        </p:nvSpPr>
        <p:spPr>
          <a:xfrm>
            <a:off x="4664439" y="2164833"/>
            <a:ext cx="7527048" cy="3717033"/>
          </a:xfrm>
          <a:prstGeom prst="rect">
            <a:avLst/>
          </a:prstGeom>
          <a:noFill/>
          <a:ln w="182880">
            <a:noFill/>
          </a:ln>
        </p:spPr>
        <p:txBody>
          <a:bodyPr lIns="0" tIns="0" rIns="0" bIns="0"/>
          <a:lstStyle/>
          <a:p>
            <a:pPr defTabSz="1904604"/>
            <a:r>
              <a:rPr lang="en-US" sz="2916" spc="-2" dirty="0">
                <a:solidFill>
                  <a:srgbClr val="000000"/>
                </a:solidFill>
                <a:uFill>
                  <a:solidFill>
                    <a:srgbClr val="FFFFFF"/>
                  </a:solidFill>
                </a:uFill>
                <a:latin typeface="Times New Roman"/>
              </a:rPr>
              <a:t>         AVR data type</a:t>
            </a:r>
          </a:p>
          <a:p>
            <a:pPr marL="1349719" lvl="2" indent="-449906" defTabSz="1904604">
              <a:buClr>
                <a:srgbClr val="000000"/>
              </a:buClr>
              <a:buSzPct val="45000"/>
              <a:buFont typeface="Wingdings" charset="2"/>
              <a:buChar char=""/>
            </a:pPr>
            <a:r>
              <a:rPr lang="en-US" sz="2291" spc="-2" dirty="0">
                <a:solidFill>
                  <a:srgbClr val="000000"/>
                </a:solidFill>
                <a:uFill>
                  <a:solidFill>
                    <a:srgbClr val="FFFFFF"/>
                  </a:solidFill>
                </a:uFill>
                <a:latin typeface="Times New Roman"/>
              </a:rPr>
              <a:t>The AVR microcontroller has only one data type. It is 8 bits, and the size of each register is also 8 bits.</a:t>
            </a:r>
          </a:p>
          <a:p>
            <a:pPr marL="1349719" lvl="2" indent="-449906" defTabSz="1904604">
              <a:buClr>
                <a:srgbClr val="000000"/>
              </a:buClr>
              <a:buSzPct val="45000"/>
              <a:buFont typeface="Wingdings" charset="2"/>
              <a:buChar char=""/>
            </a:pPr>
            <a:endParaRPr lang="en-US" sz="2291" spc="-2" dirty="0">
              <a:solidFill>
                <a:srgbClr val="000000"/>
              </a:solidFill>
              <a:uFill>
                <a:solidFill>
                  <a:srgbClr val="FFFFFF"/>
                </a:solidFill>
              </a:uFill>
              <a:latin typeface="Times New Roman"/>
            </a:endParaRPr>
          </a:p>
          <a:p>
            <a:pPr defTabSz="1904604"/>
            <a:r>
              <a:rPr lang="en-US" sz="2916" spc="-2" dirty="0">
                <a:solidFill>
                  <a:srgbClr val="000000"/>
                </a:solidFill>
                <a:uFill>
                  <a:solidFill>
                    <a:srgbClr val="FFFFFF"/>
                  </a:solidFill>
                </a:uFill>
                <a:latin typeface="Times New Roman"/>
              </a:rPr>
              <a:t>         Data format representation</a:t>
            </a:r>
          </a:p>
          <a:p>
            <a:pPr marL="1349719" lvl="2" indent="-449906" defTabSz="1904604">
              <a:buClr>
                <a:srgbClr val="000000"/>
              </a:buClr>
              <a:buSzPct val="45000"/>
              <a:buFont typeface="Wingdings" charset="2"/>
              <a:buChar char=""/>
            </a:pPr>
            <a:r>
              <a:rPr lang="en-US" sz="2291" spc="-2" dirty="0">
                <a:solidFill>
                  <a:srgbClr val="000000"/>
                </a:solidFill>
                <a:uFill>
                  <a:solidFill>
                    <a:srgbClr val="FFFFFF"/>
                  </a:solidFill>
                </a:uFill>
                <a:latin typeface="Times New Roman"/>
              </a:rPr>
              <a:t>There are four ways to represent a byte of data in the AVR assembler. The numbers can be in hex, binary', decimal, or ASCII formats.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p:nvPr/>
        </p:nvPicPr>
        <p:blipFill>
          <a:blip r:embed="rId2"/>
          <a:stretch/>
        </p:blipFill>
        <p:spPr>
          <a:xfrm>
            <a:off x="4837" y="-635126"/>
            <a:ext cx="12266884" cy="8115684"/>
          </a:xfrm>
          <a:prstGeom prst="rect">
            <a:avLst/>
          </a:prstGeom>
          <a:ln>
            <a:noFill/>
          </a:ln>
        </p:spPr>
      </p:pic>
      <p:sp>
        <p:nvSpPr>
          <p:cNvPr id="52" name="TextShape 1"/>
          <p:cNvSpPr txBox="1"/>
          <p:nvPr/>
        </p:nvSpPr>
        <p:spPr>
          <a:xfrm>
            <a:off x="3049250" y="545146"/>
            <a:ext cx="6575482" cy="921572"/>
          </a:xfrm>
          <a:prstGeom prst="rect">
            <a:avLst/>
          </a:prstGeom>
          <a:solidFill>
            <a:srgbClr val="FFFFFF"/>
          </a:solidFill>
          <a:ln w="182880">
            <a:noFill/>
          </a:ln>
        </p:spPr>
        <p:txBody>
          <a:bodyPr lIns="0" tIns="0" rIns="0" bIns="0"/>
          <a:lstStyle/>
          <a:p>
            <a:pPr algn="ctr" defTabSz="1904604"/>
            <a:r>
              <a:rPr lang="en-US" sz="3124" b="1" spc="-2" dirty="0">
                <a:solidFill>
                  <a:srgbClr val="434343"/>
                </a:solidFill>
                <a:uFill>
                  <a:solidFill>
                    <a:srgbClr val="FFFFFF"/>
                  </a:solidFill>
                </a:uFill>
                <a:latin typeface="JosefinSans"/>
                <a:ea typeface="JosefinSans"/>
              </a:rPr>
              <a:t>DATA FORMAT REPRESENTATION</a:t>
            </a:r>
            <a:endParaRPr lang="en-US" sz="3124" spc="-2" dirty="0">
              <a:solidFill>
                <a:srgbClr val="000000"/>
              </a:solidFill>
              <a:uFill>
                <a:solidFill>
                  <a:srgbClr val="FFFFFF"/>
                </a:solidFill>
              </a:uFill>
              <a:latin typeface="Times New Roman"/>
            </a:endParaRPr>
          </a:p>
        </p:txBody>
      </p:sp>
      <p:sp>
        <p:nvSpPr>
          <p:cNvPr id="5" name="TextBox 4">
            <a:extLst>
              <a:ext uri="{FF2B5EF4-FFF2-40B4-BE49-F238E27FC236}">
                <a16:creationId xmlns:a16="http://schemas.microsoft.com/office/drawing/2014/main" id="{19CA4213-3A9B-D2C3-185F-B49C90476641}"/>
              </a:ext>
            </a:extLst>
          </p:cNvPr>
          <p:cNvSpPr txBox="1"/>
          <p:nvPr/>
        </p:nvSpPr>
        <p:spPr>
          <a:xfrm>
            <a:off x="215522" y="1750727"/>
            <a:ext cx="8031301" cy="4900059"/>
          </a:xfrm>
          <a:prstGeom prst="rect">
            <a:avLst/>
          </a:prstGeom>
          <a:noFill/>
        </p:spPr>
        <p:txBody>
          <a:bodyPr wrap="none" rtlCol="0">
            <a:spAutoFit/>
          </a:bodyPr>
          <a:lstStyle/>
          <a:p>
            <a:pPr marL="1799626" lvl="3" indent="-449906" defTabSz="1904604">
              <a:buClr>
                <a:srgbClr val="000000"/>
              </a:buClr>
              <a:buSzPct val="45000"/>
              <a:buFont typeface="Wingdings" charset="2"/>
              <a:buChar char=""/>
            </a:pPr>
            <a:endParaRPr lang="en-US" sz="4166" spc="-2" dirty="0">
              <a:solidFill>
                <a:prstClr val="white"/>
              </a:solidFill>
              <a:latin typeface="Times New Roman"/>
            </a:endParaRPr>
          </a:p>
          <a:p>
            <a:pPr algn="ctr" defTabSz="1904604"/>
            <a:r>
              <a:rPr lang="en-US" sz="4166" spc="-2" dirty="0">
                <a:solidFill>
                  <a:prstClr val="white"/>
                </a:solidFill>
                <a:latin typeface="Times New Roman"/>
              </a:rPr>
              <a:t>• Hex numbers</a:t>
            </a:r>
          </a:p>
          <a:p>
            <a:pPr algn="ctr" defTabSz="1904604"/>
            <a:r>
              <a:rPr lang="en-US" sz="2499" spc="-2" dirty="0">
                <a:solidFill>
                  <a:prstClr val="white"/>
                </a:solidFill>
                <a:latin typeface="Times New Roman"/>
              </a:rPr>
              <a:t>Ox (or OX) or $ in front of the number</a:t>
            </a:r>
            <a:br>
              <a:rPr lang="en-US" sz="2499" dirty="0">
                <a:solidFill>
                  <a:prstClr val="white"/>
                </a:solidFill>
                <a:latin typeface="Arial"/>
              </a:rPr>
            </a:br>
            <a:r>
              <a:rPr lang="en-US" sz="2291" spc="-2" dirty="0">
                <a:solidFill>
                  <a:prstClr val="white"/>
                </a:solidFill>
                <a:latin typeface="Monaco"/>
              </a:rPr>
              <a:t>$75</a:t>
            </a:r>
            <a:r>
              <a:rPr lang="en-US" sz="2499" spc="-2" dirty="0">
                <a:solidFill>
                  <a:prstClr val="white"/>
                </a:solidFill>
                <a:latin typeface="Times New Roman"/>
              </a:rPr>
              <a:t> or </a:t>
            </a:r>
            <a:r>
              <a:rPr lang="en-US" sz="2499" spc="-2" dirty="0">
                <a:solidFill>
                  <a:prstClr val="white"/>
                </a:solidFill>
                <a:latin typeface="Monaco"/>
              </a:rPr>
              <a:t>0x11</a:t>
            </a:r>
            <a:endParaRPr lang="en-US" sz="2499" spc="-2" dirty="0">
              <a:solidFill>
                <a:prstClr val="white"/>
              </a:solidFill>
              <a:latin typeface="Times New Roman"/>
            </a:endParaRPr>
          </a:p>
          <a:p>
            <a:pPr algn="ctr" defTabSz="1904604"/>
            <a:endParaRPr lang="en-US" sz="2499" spc="-2" dirty="0">
              <a:solidFill>
                <a:prstClr val="white"/>
              </a:solidFill>
              <a:latin typeface="Times New Roman"/>
            </a:endParaRPr>
          </a:p>
          <a:p>
            <a:pPr algn="ctr" defTabSz="1904604"/>
            <a:endParaRPr lang="en-US" sz="2499" spc="-2" dirty="0">
              <a:solidFill>
                <a:prstClr val="white"/>
              </a:solidFill>
              <a:latin typeface="Times New Roman"/>
            </a:endParaRPr>
          </a:p>
          <a:p>
            <a:pPr algn="ctr" defTabSz="1904604"/>
            <a:r>
              <a:rPr lang="en-US" sz="4166" spc="-2" dirty="0">
                <a:solidFill>
                  <a:prstClr val="white"/>
                </a:solidFill>
                <a:latin typeface="Times New Roman"/>
              </a:rPr>
              <a:t>• Binary numbers</a:t>
            </a:r>
          </a:p>
          <a:p>
            <a:pPr algn="ctr" defTabSz="1904604"/>
            <a:r>
              <a:rPr lang="en-US" sz="2499" spc="-2" dirty="0">
                <a:solidFill>
                  <a:prstClr val="white"/>
                </a:solidFill>
                <a:latin typeface="Times New Roman"/>
              </a:rPr>
              <a:t>Only B </a:t>
            </a:r>
            <a:r>
              <a:rPr lang="en-US" sz="2499" spc="-2" dirty="0" err="1">
                <a:solidFill>
                  <a:prstClr val="white"/>
                </a:solidFill>
                <a:latin typeface="Times New Roman"/>
              </a:rPr>
              <a:t>infront</a:t>
            </a:r>
            <a:r>
              <a:rPr lang="en-US" sz="2499" spc="-2" dirty="0">
                <a:solidFill>
                  <a:prstClr val="white"/>
                </a:solidFill>
                <a:latin typeface="Times New Roman"/>
              </a:rPr>
              <a:t> of the number</a:t>
            </a:r>
          </a:p>
          <a:p>
            <a:pPr algn="ctr" defTabSz="1904604"/>
            <a:r>
              <a:rPr lang="en-US" sz="2499" spc="-2" dirty="0">
                <a:solidFill>
                  <a:prstClr val="white"/>
                </a:solidFill>
                <a:latin typeface="Monaco"/>
              </a:rPr>
              <a:t>0b10011001</a:t>
            </a:r>
            <a:endParaRPr lang="en-US" sz="2499" spc="-2" dirty="0">
              <a:solidFill>
                <a:prstClr val="white"/>
              </a:solidFill>
              <a:latin typeface="Times New Roman"/>
            </a:endParaRPr>
          </a:p>
          <a:p>
            <a:pPr defTabSz="1904604"/>
            <a:endParaRPr lang="en-US" sz="3749" dirty="0">
              <a:solidFill>
                <a:prstClr val="white"/>
              </a:solidFill>
              <a:latin typeface="Arial"/>
            </a:endParaRPr>
          </a:p>
        </p:txBody>
      </p:sp>
      <p:sp>
        <p:nvSpPr>
          <p:cNvPr id="6" name="TextBox 5">
            <a:extLst>
              <a:ext uri="{FF2B5EF4-FFF2-40B4-BE49-F238E27FC236}">
                <a16:creationId xmlns:a16="http://schemas.microsoft.com/office/drawing/2014/main" id="{70935606-8EC8-656A-015D-89BC709CA758}"/>
              </a:ext>
            </a:extLst>
          </p:cNvPr>
          <p:cNvSpPr txBox="1"/>
          <p:nvPr/>
        </p:nvSpPr>
        <p:spPr>
          <a:xfrm>
            <a:off x="6096001" y="1837301"/>
            <a:ext cx="6127383" cy="3938514"/>
          </a:xfrm>
          <a:prstGeom prst="rect">
            <a:avLst/>
          </a:prstGeom>
          <a:noFill/>
        </p:spPr>
        <p:txBody>
          <a:bodyPr wrap="none" rtlCol="0">
            <a:spAutoFit/>
          </a:bodyPr>
          <a:lstStyle/>
          <a:p>
            <a:pPr marL="1790328" indent="-457105" defTabSz="1904604"/>
            <a:endParaRPr lang="en-US" sz="3749" dirty="0">
              <a:solidFill>
                <a:prstClr val="white"/>
              </a:solidFill>
              <a:latin typeface="Times New Roman" panose="02020603050405020304" pitchFamily="18" charset="0"/>
              <a:cs typeface="Times New Roman" panose="02020603050405020304" pitchFamily="18" charset="0"/>
            </a:endParaRPr>
          </a:p>
          <a:p>
            <a:pPr algn="ctr" defTabSz="1904604"/>
            <a:r>
              <a:rPr lang="en-US" sz="3749" spc="-2" dirty="0">
                <a:solidFill>
                  <a:prstClr val="white"/>
                </a:solidFill>
                <a:latin typeface="Times New Roman" panose="02020603050405020304" pitchFamily="18" charset="0"/>
                <a:ea typeface="DejaVu Sans"/>
                <a:cs typeface="Times New Roman" panose="02020603050405020304" pitchFamily="18" charset="0"/>
              </a:rPr>
              <a:t>• Decimal numbers</a:t>
            </a:r>
            <a:endParaRPr lang="en-US" sz="3749" dirty="0">
              <a:solidFill>
                <a:prstClr val="white"/>
              </a:solidFill>
              <a:latin typeface="Times New Roman" panose="02020603050405020304" pitchFamily="18" charset="0"/>
              <a:cs typeface="Times New Roman" panose="02020603050405020304" pitchFamily="18" charset="0"/>
            </a:endParaRPr>
          </a:p>
          <a:p>
            <a:pPr algn="ctr" defTabSz="1904604"/>
            <a:r>
              <a:rPr lang="en-US" sz="2499" spc="-2" dirty="0">
                <a:solidFill>
                  <a:prstClr val="white"/>
                </a:solidFill>
                <a:latin typeface="Times New Roman" panose="02020603050405020304" pitchFamily="18" charset="0"/>
                <a:ea typeface="DejaVu Sans"/>
                <a:cs typeface="Times New Roman" panose="02020603050405020304" pitchFamily="18" charset="0"/>
              </a:rPr>
              <a:t>No special representation</a:t>
            </a:r>
            <a:br>
              <a:rPr lang="en-US" sz="2499" dirty="0">
                <a:solidFill>
                  <a:prstClr val="white"/>
                </a:solidFill>
                <a:latin typeface="Times New Roman" panose="02020603050405020304" pitchFamily="18" charset="0"/>
                <a:ea typeface="DejaVu Sans"/>
                <a:cs typeface="Times New Roman" panose="02020603050405020304" pitchFamily="18" charset="0"/>
              </a:rPr>
            </a:br>
            <a:r>
              <a:rPr lang="en-US" sz="2499" spc="-2" dirty="0">
                <a:solidFill>
                  <a:prstClr val="white"/>
                </a:solidFill>
                <a:latin typeface="Times New Roman" panose="02020603050405020304" pitchFamily="18" charset="0"/>
                <a:ea typeface="DejaVu Sans"/>
                <a:cs typeface="Times New Roman" panose="02020603050405020304" pitchFamily="18" charset="0"/>
              </a:rPr>
              <a:t>75</a:t>
            </a:r>
            <a:endParaRPr lang="en-US" sz="2499" dirty="0">
              <a:solidFill>
                <a:prstClr val="white"/>
              </a:solidFill>
              <a:latin typeface="Times New Roman" panose="02020603050405020304" pitchFamily="18" charset="0"/>
              <a:cs typeface="Times New Roman" panose="02020603050405020304" pitchFamily="18" charset="0"/>
            </a:endParaRPr>
          </a:p>
          <a:p>
            <a:pPr algn="ctr" defTabSz="1904604"/>
            <a:r>
              <a:rPr lang="en-US" sz="3749" spc="-2" dirty="0">
                <a:solidFill>
                  <a:prstClr val="white"/>
                </a:solidFill>
                <a:latin typeface="Times New Roman" panose="02020603050405020304" pitchFamily="18" charset="0"/>
                <a:ea typeface="DejaVu Sans"/>
                <a:cs typeface="Times New Roman" panose="02020603050405020304" pitchFamily="18" charset="0"/>
              </a:rPr>
              <a:t>• ASCII Characters</a:t>
            </a:r>
            <a:endParaRPr lang="en-US" sz="3749" dirty="0">
              <a:solidFill>
                <a:prstClr val="white"/>
              </a:solidFill>
              <a:latin typeface="Times New Roman" panose="02020603050405020304" pitchFamily="18" charset="0"/>
              <a:cs typeface="Times New Roman" panose="02020603050405020304" pitchFamily="18" charset="0"/>
            </a:endParaRPr>
          </a:p>
          <a:p>
            <a:pPr algn="ctr" defTabSz="1904604"/>
            <a:r>
              <a:rPr lang="en-US" sz="2499" spc="-2" dirty="0">
                <a:solidFill>
                  <a:prstClr val="white"/>
                </a:solidFill>
                <a:latin typeface="Times New Roman" panose="02020603050405020304" pitchFamily="18" charset="0"/>
                <a:ea typeface="DejaVu Sans"/>
                <a:cs typeface="Times New Roman" panose="02020603050405020304" pitchFamily="18" charset="0"/>
              </a:rPr>
              <a:t>Only B </a:t>
            </a:r>
            <a:r>
              <a:rPr lang="en-US" sz="2499" spc="-2" dirty="0" err="1">
                <a:solidFill>
                  <a:prstClr val="white"/>
                </a:solidFill>
                <a:latin typeface="Times New Roman" panose="02020603050405020304" pitchFamily="18" charset="0"/>
                <a:ea typeface="DejaVu Sans"/>
                <a:cs typeface="Times New Roman" panose="02020603050405020304" pitchFamily="18" charset="0"/>
              </a:rPr>
              <a:t>infront</a:t>
            </a:r>
            <a:r>
              <a:rPr lang="en-US" sz="2499" spc="-2" dirty="0">
                <a:solidFill>
                  <a:prstClr val="white"/>
                </a:solidFill>
                <a:latin typeface="Times New Roman" panose="02020603050405020304" pitchFamily="18" charset="0"/>
                <a:ea typeface="DejaVu Sans"/>
                <a:cs typeface="Times New Roman" panose="02020603050405020304" pitchFamily="18" charset="0"/>
              </a:rPr>
              <a:t> of the number</a:t>
            </a:r>
            <a:endParaRPr lang="en-US" sz="2499" dirty="0">
              <a:solidFill>
                <a:prstClr val="white"/>
              </a:solidFill>
              <a:latin typeface="Times New Roman" panose="02020603050405020304" pitchFamily="18" charset="0"/>
              <a:cs typeface="Times New Roman" panose="02020603050405020304" pitchFamily="18" charset="0"/>
            </a:endParaRPr>
          </a:p>
          <a:p>
            <a:pPr algn="ctr" defTabSz="1904604"/>
            <a:r>
              <a:rPr lang="en-US" sz="2499" spc="-2" dirty="0">
                <a:solidFill>
                  <a:prstClr val="white"/>
                </a:solidFill>
                <a:latin typeface="Times New Roman" panose="02020603050405020304" pitchFamily="18" charset="0"/>
                <a:ea typeface="DejaVu Sans"/>
                <a:cs typeface="Times New Roman" panose="02020603050405020304" pitchFamily="18" charset="0"/>
              </a:rPr>
              <a:t>'2' - 00110010 or 32 in hex.</a:t>
            </a:r>
            <a:endParaRPr lang="en-US" sz="2499" dirty="0">
              <a:solidFill>
                <a:prstClr val="white"/>
              </a:solidFill>
              <a:latin typeface="Times New Roman" panose="02020603050405020304" pitchFamily="18" charset="0"/>
              <a:cs typeface="Times New Roman" panose="02020603050405020304" pitchFamily="18" charset="0"/>
            </a:endParaRPr>
          </a:p>
          <a:p>
            <a:pPr defTabSz="1904604"/>
            <a:endParaRPr lang="en-US" sz="3749" dirty="0">
              <a:solidFill>
                <a:prstClr val="white"/>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4000">
              <a:schemeClr val="accent5"/>
            </a:gs>
            <a:gs pos="100000">
              <a:schemeClr val="accent1"/>
            </a:gs>
            <a:gs pos="74000">
              <a:schemeClr val="accent5"/>
            </a:gs>
            <a:gs pos="83000">
              <a:schemeClr val="accent5"/>
            </a:gs>
            <a:gs pos="100000">
              <a:schemeClr val="accent5"/>
            </a:gs>
          </a:gsLst>
          <a:lin ang="5400000" scaled="1"/>
        </a:gra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2C76610-FB1E-F8AF-1D06-119E9F210AA7}"/>
              </a:ext>
            </a:extLst>
          </p:cNvPr>
          <p:cNvSpPr/>
          <p:nvPr/>
        </p:nvSpPr>
        <p:spPr>
          <a:xfrm rot="5400000">
            <a:off x="4206240" y="-7010401"/>
            <a:ext cx="11521441" cy="9875520"/>
          </a:xfrm>
          <a:custGeom>
            <a:avLst/>
            <a:gdLst>
              <a:gd name="connsiteX0" fmla="*/ 11810998 w 15567658"/>
              <a:gd name="connsiteY0" fmla="*/ 3463289 h 12252957"/>
              <a:gd name="connsiteX1" fmla="*/ 12779002 w 15567658"/>
              <a:gd name="connsiteY1" fmla="*/ 1775460 h 12252957"/>
              <a:gd name="connsiteX2" fmla="*/ 14599654 w 15567658"/>
              <a:gd name="connsiteY2" fmla="*/ 1775460 h 12252957"/>
              <a:gd name="connsiteX3" fmla="*/ 15567658 w 15567658"/>
              <a:gd name="connsiteY3" fmla="*/ 3463289 h 12252957"/>
              <a:gd name="connsiteX4" fmla="*/ 14599654 w 15567658"/>
              <a:gd name="connsiteY4" fmla="*/ 5151118 h 12252957"/>
              <a:gd name="connsiteX5" fmla="*/ 12779002 w 15567658"/>
              <a:gd name="connsiteY5" fmla="*/ 5151118 h 12252957"/>
              <a:gd name="connsiteX6" fmla="*/ 11810998 w 15567658"/>
              <a:gd name="connsiteY6" fmla="*/ 7014209 h 12252957"/>
              <a:gd name="connsiteX7" fmla="*/ 12779002 w 15567658"/>
              <a:gd name="connsiteY7" fmla="*/ 5326380 h 12252957"/>
              <a:gd name="connsiteX8" fmla="*/ 14599654 w 15567658"/>
              <a:gd name="connsiteY8" fmla="*/ 5326380 h 12252957"/>
              <a:gd name="connsiteX9" fmla="*/ 15567658 w 15567658"/>
              <a:gd name="connsiteY9" fmla="*/ 7014209 h 12252957"/>
              <a:gd name="connsiteX10" fmla="*/ 14599654 w 15567658"/>
              <a:gd name="connsiteY10" fmla="*/ 8702038 h 12252957"/>
              <a:gd name="connsiteX11" fmla="*/ 12779002 w 15567658"/>
              <a:gd name="connsiteY11" fmla="*/ 8702038 h 12252957"/>
              <a:gd name="connsiteX12" fmla="*/ 8831579 w 15567658"/>
              <a:gd name="connsiteY12" fmla="*/ 1687829 h 12252957"/>
              <a:gd name="connsiteX13" fmla="*/ 9799583 w 15567658"/>
              <a:gd name="connsiteY13" fmla="*/ 0 h 12252957"/>
              <a:gd name="connsiteX14" fmla="*/ 11620235 w 15567658"/>
              <a:gd name="connsiteY14" fmla="*/ 0 h 12252957"/>
              <a:gd name="connsiteX15" fmla="*/ 12588239 w 15567658"/>
              <a:gd name="connsiteY15" fmla="*/ 1687829 h 12252957"/>
              <a:gd name="connsiteX16" fmla="*/ 11620235 w 15567658"/>
              <a:gd name="connsiteY16" fmla="*/ 3375658 h 12252957"/>
              <a:gd name="connsiteX17" fmla="*/ 9799583 w 15567658"/>
              <a:gd name="connsiteY17" fmla="*/ 3375658 h 12252957"/>
              <a:gd name="connsiteX18" fmla="*/ 8831579 w 15567658"/>
              <a:gd name="connsiteY18" fmla="*/ 5238749 h 12252957"/>
              <a:gd name="connsiteX19" fmla="*/ 9799583 w 15567658"/>
              <a:gd name="connsiteY19" fmla="*/ 3550920 h 12252957"/>
              <a:gd name="connsiteX20" fmla="*/ 11620235 w 15567658"/>
              <a:gd name="connsiteY20" fmla="*/ 3550920 h 12252957"/>
              <a:gd name="connsiteX21" fmla="*/ 12588239 w 15567658"/>
              <a:gd name="connsiteY21" fmla="*/ 5238749 h 12252957"/>
              <a:gd name="connsiteX22" fmla="*/ 11620235 w 15567658"/>
              <a:gd name="connsiteY22" fmla="*/ 6926578 h 12252957"/>
              <a:gd name="connsiteX23" fmla="*/ 9799583 w 15567658"/>
              <a:gd name="connsiteY23" fmla="*/ 6926578 h 12252957"/>
              <a:gd name="connsiteX24" fmla="*/ 8831579 w 15567658"/>
              <a:gd name="connsiteY24" fmla="*/ 8789669 h 12252957"/>
              <a:gd name="connsiteX25" fmla="*/ 9799583 w 15567658"/>
              <a:gd name="connsiteY25" fmla="*/ 7101840 h 12252957"/>
              <a:gd name="connsiteX26" fmla="*/ 11620235 w 15567658"/>
              <a:gd name="connsiteY26" fmla="*/ 7101840 h 12252957"/>
              <a:gd name="connsiteX27" fmla="*/ 12588239 w 15567658"/>
              <a:gd name="connsiteY27" fmla="*/ 8789669 h 12252957"/>
              <a:gd name="connsiteX28" fmla="*/ 11620235 w 15567658"/>
              <a:gd name="connsiteY28" fmla="*/ 10477498 h 12252957"/>
              <a:gd name="connsiteX29" fmla="*/ 9799583 w 15567658"/>
              <a:gd name="connsiteY29" fmla="*/ 10477498 h 12252957"/>
              <a:gd name="connsiteX30" fmla="*/ 5852161 w 15567658"/>
              <a:gd name="connsiteY30" fmla="*/ 7014209 h 12252957"/>
              <a:gd name="connsiteX31" fmla="*/ 6820165 w 15567658"/>
              <a:gd name="connsiteY31" fmla="*/ 5326380 h 12252957"/>
              <a:gd name="connsiteX32" fmla="*/ 8640815 w 15567658"/>
              <a:gd name="connsiteY32" fmla="*/ 5326380 h 12252957"/>
              <a:gd name="connsiteX33" fmla="*/ 9608819 w 15567658"/>
              <a:gd name="connsiteY33" fmla="*/ 7014209 h 12252957"/>
              <a:gd name="connsiteX34" fmla="*/ 8640815 w 15567658"/>
              <a:gd name="connsiteY34" fmla="*/ 8702038 h 12252957"/>
              <a:gd name="connsiteX35" fmla="*/ 6820164 w 15567658"/>
              <a:gd name="connsiteY35" fmla="*/ 8702038 h 12252957"/>
              <a:gd name="connsiteX36" fmla="*/ 5852161 w 15567658"/>
              <a:gd name="connsiteY36" fmla="*/ 3463289 h 12252957"/>
              <a:gd name="connsiteX37" fmla="*/ 6820165 w 15567658"/>
              <a:gd name="connsiteY37" fmla="*/ 1775460 h 12252957"/>
              <a:gd name="connsiteX38" fmla="*/ 8640815 w 15567658"/>
              <a:gd name="connsiteY38" fmla="*/ 1775460 h 12252957"/>
              <a:gd name="connsiteX39" fmla="*/ 9608819 w 15567658"/>
              <a:gd name="connsiteY39" fmla="*/ 3463289 h 12252957"/>
              <a:gd name="connsiteX40" fmla="*/ 8640815 w 15567658"/>
              <a:gd name="connsiteY40" fmla="*/ 5151118 h 12252957"/>
              <a:gd name="connsiteX41" fmla="*/ 6820165 w 15567658"/>
              <a:gd name="connsiteY41" fmla="*/ 5151118 h 12252957"/>
              <a:gd name="connsiteX42" fmla="*/ 5852161 w 15567658"/>
              <a:gd name="connsiteY42" fmla="*/ 10565129 h 12252957"/>
              <a:gd name="connsiteX43" fmla="*/ 6820164 w 15567658"/>
              <a:gd name="connsiteY43" fmla="*/ 8877300 h 12252957"/>
              <a:gd name="connsiteX44" fmla="*/ 8640815 w 15567658"/>
              <a:gd name="connsiteY44" fmla="*/ 8877300 h 12252957"/>
              <a:gd name="connsiteX45" fmla="*/ 9608819 w 15567658"/>
              <a:gd name="connsiteY45" fmla="*/ 10565129 h 12252957"/>
              <a:gd name="connsiteX46" fmla="*/ 8640815 w 15567658"/>
              <a:gd name="connsiteY46" fmla="*/ 12252957 h 12252957"/>
              <a:gd name="connsiteX47" fmla="*/ 6820164 w 15567658"/>
              <a:gd name="connsiteY47" fmla="*/ 12252957 h 12252957"/>
              <a:gd name="connsiteX48" fmla="*/ 2926082 w 15567658"/>
              <a:gd name="connsiteY48" fmla="*/ 5238749 h 12252957"/>
              <a:gd name="connsiteX49" fmla="*/ 3894085 w 15567658"/>
              <a:gd name="connsiteY49" fmla="*/ 3550920 h 12252957"/>
              <a:gd name="connsiteX50" fmla="*/ 5714738 w 15567658"/>
              <a:gd name="connsiteY50" fmla="*/ 3550920 h 12252957"/>
              <a:gd name="connsiteX51" fmla="*/ 6682740 w 15567658"/>
              <a:gd name="connsiteY51" fmla="*/ 5238749 h 12252957"/>
              <a:gd name="connsiteX52" fmla="*/ 5714738 w 15567658"/>
              <a:gd name="connsiteY52" fmla="*/ 6926578 h 12252957"/>
              <a:gd name="connsiteX53" fmla="*/ 3894085 w 15567658"/>
              <a:gd name="connsiteY53" fmla="*/ 6926578 h 12252957"/>
              <a:gd name="connsiteX54" fmla="*/ 2926081 w 15567658"/>
              <a:gd name="connsiteY54" fmla="*/ 1687829 h 12252957"/>
              <a:gd name="connsiteX55" fmla="*/ 3894085 w 15567658"/>
              <a:gd name="connsiteY55" fmla="*/ 0 h 12252957"/>
              <a:gd name="connsiteX56" fmla="*/ 5714738 w 15567658"/>
              <a:gd name="connsiteY56" fmla="*/ 0 h 12252957"/>
              <a:gd name="connsiteX57" fmla="*/ 6682740 w 15567658"/>
              <a:gd name="connsiteY57" fmla="*/ 1687829 h 12252957"/>
              <a:gd name="connsiteX58" fmla="*/ 5714738 w 15567658"/>
              <a:gd name="connsiteY58" fmla="*/ 3375658 h 12252957"/>
              <a:gd name="connsiteX59" fmla="*/ 3894085 w 15567658"/>
              <a:gd name="connsiteY59" fmla="*/ 3375658 h 12252957"/>
              <a:gd name="connsiteX60" fmla="*/ 2926081 w 15567658"/>
              <a:gd name="connsiteY60" fmla="*/ 8789669 h 12252957"/>
              <a:gd name="connsiteX61" fmla="*/ 3894085 w 15567658"/>
              <a:gd name="connsiteY61" fmla="*/ 7101840 h 12252957"/>
              <a:gd name="connsiteX62" fmla="*/ 5714737 w 15567658"/>
              <a:gd name="connsiteY62" fmla="*/ 7101840 h 12252957"/>
              <a:gd name="connsiteX63" fmla="*/ 6682740 w 15567658"/>
              <a:gd name="connsiteY63" fmla="*/ 8789669 h 12252957"/>
              <a:gd name="connsiteX64" fmla="*/ 5714737 w 15567658"/>
              <a:gd name="connsiteY64" fmla="*/ 10477498 h 12252957"/>
              <a:gd name="connsiteX65" fmla="*/ 3894085 w 15567658"/>
              <a:gd name="connsiteY65" fmla="*/ 10477498 h 12252957"/>
              <a:gd name="connsiteX66" fmla="*/ 1 w 15567658"/>
              <a:gd name="connsiteY66" fmla="*/ 7014209 h 12252957"/>
              <a:gd name="connsiteX67" fmla="*/ 968004 w 15567658"/>
              <a:gd name="connsiteY67" fmla="*/ 5326380 h 12252957"/>
              <a:gd name="connsiteX68" fmla="*/ 2788656 w 15567658"/>
              <a:gd name="connsiteY68" fmla="*/ 5326380 h 12252957"/>
              <a:gd name="connsiteX69" fmla="*/ 3756660 w 15567658"/>
              <a:gd name="connsiteY69" fmla="*/ 7014209 h 12252957"/>
              <a:gd name="connsiteX70" fmla="*/ 2788656 w 15567658"/>
              <a:gd name="connsiteY70" fmla="*/ 8702038 h 12252957"/>
              <a:gd name="connsiteX71" fmla="*/ 968004 w 15567658"/>
              <a:gd name="connsiteY71" fmla="*/ 8702038 h 12252957"/>
              <a:gd name="connsiteX72" fmla="*/ 0 w 15567658"/>
              <a:gd name="connsiteY72" fmla="*/ 3463289 h 12252957"/>
              <a:gd name="connsiteX73" fmla="*/ 968004 w 15567658"/>
              <a:gd name="connsiteY73" fmla="*/ 1775460 h 12252957"/>
              <a:gd name="connsiteX74" fmla="*/ 2788656 w 15567658"/>
              <a:gd name="connsiteY74" fmla="*/ 1775460 h 12252957"/>
              <a:gd name="connsiteX75" fmla="*/ 3756660 w 15567658"/>
              <a:gd name="connsiteY75" fmla="*/ 3463289 h 12252957"/>
              <a:gd name="connsiteX76" fmla="*/ 2788656 w 15567658"/>
              <a:gd name="connsiteY76" fmla="*/ 5151118 h 12252957"/>
              <a:gd name="connsiteX77" fmla="*/ 968004 w 15567658"/>
              <a:gd name="connsiteY77" fmla="*/ 5151118 h 1225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5567658" h="12252957">
                <a:moveTo>
                  <a:pt x="11810998" y="3463289"/>
                </a:moveTo>
                <a:lnTo>
                  <a:pt x="12779002" y="1775460"/>
                </a:lnTo>
                <a:lnTo>
                  <a:pt x="14599654" y="1775460"/>
                </a:lnTo>
                <a:lnTo>
                  <a:pt x="15567658" y="3463289"/>
                </a:lnTo>
                <a:lnTo>
                  <a:pt x="14599654" y="5151118"/>
                </a:lnTo>
                <a:lnTo>
                  <a:pt x="12779002" y="5151118"/>
                </a:lnTo>
                <a:close/>
                <a:moveTo>
                  <a:pt x="11810998" y="7014209"/>
                </a:moveTo>
                <a:lnTo>
                  <a:pt x="12779002" y="5326380"/>
                </a:lnTo>
                <a:lnTo>
                  <a:pt x="14599654" y="5326380"/>
                </a:lnTo>
                <a:lnTo>
                  <a:pt x="15567658" y="7014209"/>
                </a:lnTo>
                <a:lnTo>
                  <a:pt x="14599654" y="8702038"/>
                </a:lnTo>
                <a:lnTo>
                  <a:pt x="12779002" y="8702038"/>
                </a:lnTo>
                <a:close/>
                <a:moveTo>
                  <a:pt x="8831579" y="1687829"/>
                </a:moveTo>
                <a:lnTo>
                  <a:pt x="9799583" y="0"/>
                </a:lnTo>
                <a:lnTo>
                  <a:pt x="11620235" y="0"/>
                </a:lnTo>
                <a:lnTo>
                  <a:pt x="12588239" y="1687829"/>
                </a:lnTo>
                <a:lnTo>
                  <a:pt x="11620235" y="3375658"/>
                </a:lnTo>
                <a:lnTo>
                  <a:pt x="9799583" y="3375658"/>
                </a:lnTo>
                <a:close/>
                <a:moveTo>
                  <a:pt x="8831579" y="5238749"/>
                </a:moveTo>
                <a:lnTo>
                  <a:pt x="9799583" y="3550920"/>
                </a:lnTo>
                <a:lnTo>
                  <a:pt x="11620235" y="3550920"/>
                </a:lnTo>
                <a:lnTo>
                  <a:pt x="12588239" y="5238749"/>
                </a:lnTo>
                <a:lnTo>
                  <a:pt x="11620235" y="6926578"/>
                </a:lnTo>
                <a:lnTo>
                  <a:pt x="9799583" y="6926578"/>
                </a:lnTo>
                <a:close/>
                <a:moveTo>
                  <a:pt x="8831579" y="8789669"/>
                </a:moveTo>
                <a:lnTo>
                  <a:pt x="9799583" y="7101840"/>
                </a:lnTo>
                <a:lnTo>
                  <a:pt x="11620235" y="7101840"/>
                </a:lnTo>
                <a:lnTo>
                  <a:pt x="12588239" y="8789669"/>
                </a:lnTo>
                <a:lnTo>
                  <a:pt x="11620235" y="10477498"/>
                </a:lnTo>
                <a:lnTo>
                  <a:pt x="9799583" y="10477498"/>
                </a:lnTo>
                <a:close/>
                <a:moveTo>
                  <a:pt x="5852161" y="7014209"/>
                </a:moveTo>
                <a:lnTo>
                  <a:pt x="6820165" y="5326380"/>
                </a:lnTo>
                <a:lnTo>
                  <a:pt x="8640815" y="5326380"/>
                </a:lnTo>
                <a:lnTo>
                  <a:pt x="9608819" y="7014209"/>
                </a:lnTo>
                <a:lnTo>
                  <a:pt x="8640815" y="8702038"/>
                </a:lnTo>
                <a:lnTo>
                  <a:pt x="6820164" y="8702038"/>
                </a:lnTo>
                <a:close/>
                <a:moveTo>
                  <a:pt x="5852161" y="3463289"/>
                </a:moveTo>
                <a:lnTo>
                  <a:pt x="6820165" y="1775460"/>
                </a:lnTo>
                <a:lnTo>
                  <a:pt x="8640815" y="1775460"/>
                </a:lnTo>
                <a:lnTo>
                  <a:pt x="9608819" y="3463289"/>
                </a:lnTo>
                <a:lnTo>
                  <a:pt x="8640815" y="5151118"/>
                </a:lnTo>
                <a:lnTo>
                  <a:pt x="6820165" y="5151118"/>
                </a:lnTo>
                <a:close/>
                <a:moveTo>
                  <a:pt x="5852161" y="10565129"/>
                </a:moveTo>
                <a:lnTo>
                  <a:pt x="6820164" y="8877300"/>
                </a:lnTo>
                <a:lnTo>
                  <a:pt x="8640815" y="8877300"/>
                </a:lnTo>
                <a:lnTo>
                  <a:pt x="9608819" y="10565129"/>
                </a:lnTo>
                <a:lnTo>
                  <a:pt x="8640815" y="12252957"/>
                </a:lnTo>
                <a:lnTo>
                  <a:pt x="6820164" y="12252957"/>
                </a:lnTo>
                <a:close/>
                <a:moveTo>
                  <a:pt x="2926082" y="5238749"/>
                </a:moveTo>
                <a:lnTo>
                  <a:pt x="3894085" y="3550920"/>
                </a:lnTo>
                <a:lnTo>
                  <a:pt x="5714738" y="3550920"/>
                </a:lnTo>
                <a:lnTo>
                  <a:pt x="6682740" y="5238749"/>
                </a:lnTo>
                <a:lnTo>
                  <a:pt x="5714738" y="6926578"/>
                </a:lnTo>
                <a:lnTo>
                  <a:pt x="3894085" y="6926578"/>
                </a:lnTo>
                <a:close/>
                <a:moveTo>
                  <a:pt x="2926081" y="1687829"/>
                </a:moveTo>
                <a:lnTo>
                  <a:pt x="3894085" y="0"/>
                </a:lnTo>
                <a:lnTo>
                  <a:pt x="5714738" y="0"/>
                </a:lnTo>
                <a:lnTo>
                  <a:pt x="6682740" y="1687829"/>
                </a:lnTo>
                <a:lnTo>
                  <a:pt x="5714738" y="3375658"/>
                </a:lnTo>
                <a:lnTo>
                  <a:pt x="3894085" y="3375658"/>
                </a:lnTo>
                <a:close/>
                <a:moveTo>
                  <a:pt x="2926081" y="8789669"/>
                </a:moveTo>
                <a:lnTo>
                  <a:pt x="3894085" y="7101840"/>
                </a:lnTo>
                <a:lnTo>
                  <a:pt x="5714737" y="7101840"/>
                </a:lnTo>
                <a:lnTo>
                  <a:pt x="6682740" y="8789669"/>
                </a:lnTo>
                <a:lnTo>
                  <a:pt x="5714737" y="10477498"/>
                </a:lnTo>
                <a:lnTo>
                  <a:pt x="3894085" y="10477498"/>
                </a:lnTo>
                <a:close/>
                <a:moveTo>
                  <a:pt x="1" y="7014209"/>
                </a:moveTo>
                <a:lnTo>
                  <a:pt x="968004" y="5326380"/>
                </a:lnTo>
                <a:lnTo>
                  <a:pt x="2788656" y="5326380"/>
                </a:lnTo>
                <a:lnTo>
                  <a:pt x="3756660" y="7014209"/>
                </a:lnTo>
                <a:lnTo>
                  <a:pt x="2788656" y="8702038"/>
                </a:lnTo>
                <a:lnTo>
                  <a:pt x="968004" y="8702038"/>
                </a:lnTo>
                <a:close/>
                <a:moveTo>
                  <a:pt x="0" y="3463289"/>
                </a:moveTo>
                <a:lnTo>
                  <a:pt x="968004" y="1775460"/>
                </a:lnTo>
                <a:lnTo>
                  <a:pt x="2788656" y="1775460"/>
                </a:lnTo>
                <a:lnTo>
                  <a:pt x="3756660" y="3463289"/>
                </a:lnTo>
                <a:lnTo>
                  <a:pt x="2788656" y="5151118"/>
                </a:lnTo>
                <a:lnTo>
                  <a:pt x="968004" y="5151118"/>
                </a:lnTo>
                <a:close/>
              </a:path>
            </a:pathLst>
          </a:custGeom>
          <a:blipFill dpi="0" rotWithShape="0">
            <a:blip r:embed="rId2"/>
            <a:srcRect/>
            <a:stretch>
              <a:fillRect/>
            </a:stretch>
          </a:blipFill>
          <a:ln>
            <a:noFill/>
          </a:ln>
          <a:effectLst>
            <a:innerShdw blurRad="139700" dist="50800" dir="8160000">
              <a:prstClr val="black">
                <a:alpha val="38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F529763-880F-AF90-4E87-4F9494A6D1C6}"/>
              </a:ext>
            </a:extLst>
          </p:cNvPr>
          <p:cNvSpPr txBox="1"/>
          <p:nvPr/>
        </p:nvSpPr>
        <p:spPr>
          <a:xfrm>
            <a:off x="185195" y="1076446"/>
            <a:ext cx="6041985" cy="147732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General purpose microprocessors doesn’t have in built RAM,ROM or I/O ports. The designer needs to add them additionally to make them functional. On the other hand , Microcontrollers have these things in built so its more specifically usable.</a:t>
            </a:r>
          </a:p>
        </p:txBody>
      </p:sp>
      <p:sp>
        <p:nvSpPr>
          <p:cNvPr id="10" name="TextBox 9">
            <a:extLst>
              <a:ext uri="{FF2B5EF4-FFF2-40B4-BE49-F238E27FC236}">
                <a16:creationId xmlns:a16="http://schemas.microsoft.com/office/drawing/2014/main" id="{9B37F428-B2E5-4F93-82E3-6B90EE93E9A0}"/>
              </a:ext>
            </a:extLst>
          </p:cNvPr>
          <p:cNvSpPr txBox="1"/>
          <p:nvPr/>
        </p:nvSpPr>
        <p:spPr>
          <a:xfrm>
            <a:off x="185195" y="609692"/>
            <a:ext cx="58104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Microcontrollers vs general purpose Microprocessors</a:t>
            </a:r>
          </a:p>
        </p:txBody>
      </p:sp>
      <p:sp>
        <p:nvSpPr>
          <p:cNvPr id="11" name="Hexagon 10">
            <a:extLst>
              <a:ext uri="{FF2B5EF4-FFF2-40B4-BE49-F238E27FC236}">
                <a16:creationId xmlns:a16="http://schemas.microsoft.com/office/drawing/2014/main" id="{74B26BFB-CEB3-FFDC-A770-C656786BF3F8}"/>
              </a:ext>
            </a:extLst>
          </p:cNvPr>
          <p:cNvSpPr/>
          <p:nvPr/>
        </p:nvSpPr>
        <p:spPr>
          <a:xfrm>
            <a:off x="-520861" y="-381965"/>
            <a:ext cx="2338086" cy="2060294"/>
          </a:xfrm>
          <a:prstGeom prst="hexagon">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Hexagon 11">
            <a:extLst>
              <a:ext uri="{FF2B5EF4-FFF2-40B4-BE49-F238E27FC236}">
                <a16:creationId xmlns:a16="http://schemas.microsoft.com/office/drawing/2014/main" id="{8511B9D0-E6CD-B7E1-C7C0-82B255A3B07A}"/>
              </a:ext>
            </a:extLst>
          </p:cNvPr>
          <p:cNvSpPr/>
          <p:nvPr/>
        </p:nvSpPr>
        <p:spPr>
          <a:xfrm rot="6754151">
            <a:off x="1826684" y="-1065599"/>
            <a:ext cx="734041" cy="784771"/>
          </a:xfrm>
          <a:prstGeom prst="hexagon">
            <a:avLst>
              <a:gd name="adj" fmla="val 0"/>
              <a:gd name="vf" fmla="val 11547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Hexagon 12">
            <a:extLst>
              <a:ext uri="{FF2B5EF4-FFF2-40B4-BE49-F238E27FC236}">
                <a16:creationId xmlns:a16="http://schemas.microsoft.com/office/drawing/2014/main" id="{07577E24-1C4C-53B2-97CE-3B6C0B96FA5A}"/>
              </a:ext>
            </a:extLst>
          </p:cNvPr>
          <p:cNvSpPr/>
          <p:nvPr/>
        </p:nvSpPr>
        <p:spPr>
          <a:xfrm>
            <a:off x="-983848" y="5648446"/>
            <a:ext cx="2338086" cy="2060294"/>
          </a:xfrm>
          <a:prstGeom prst="hexagon">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A88B77C-5F31-2197-83AB-044B5F4DA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147" y="2212977"/>
            <a:ext cx="3379808" cy="1258755"/>
          </a:xfrm>
          <a:prstGeom prst="rect">
            <a:avLst/>
          </a:prstGeom>
        </p:spPr>
      </p:pic>
      <p:cxnSp>
        <p:nvCxnSpPr>
          <p:cNvPr id="19" name="Straight Connector 18">
            <a:extLst>
              <a:ext uri="{FF2B5EF4-FFF2-40B4-BE49-F238E27FC236}">
                <a16:creationId xmlns:a16="http://schemas.microsoft.com/office/drawing/2014/main" id="{0000C03C-4323-7956-BD89-55A239629859}"/>
              </a:ext>
            </a:extLst>
          </p:cNvPr>
          <p:cNvCxnSpPr/>
          <p:nvPr/>
        </p:nvCxnSpPr>
        <p:spPr>
          <a:xfrm>
            <a:off x="2311400" y="2428240"/>
            <a:ext cx="0" cy="2260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706246-D68B-1984-D3C5-68E80D2EF1F2}"/>
              </a:ext>
            </a:extLst>
          </p:cNvPr>
          <p:cNvCxnSpPr/>
          <p:nvPr/>
        </p:nvCxnSpPr>
        <p:spPr>
          <a:xfrm>
            <a:off x="2207260" y="2725420"/>
            <a:ext cx="0" cy="256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14FD25-14D5-9AA6-6866-29FBAAB1D468}"/>
              </a:ext>
            </a:extLst>
          </p:cNvPr>
          <p:cNvCxnSpPr/>
          <p:nvPr/>
        </p:nvCxnSpPr>
        <p:spPr>
          <a:xfrm>
            <a:off x="2311400" y="2809240"/>
            <a:ext cx="0" cy="289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6C8659D-CE60-53BB-290A-DD63D12EF0F2}"/>
              </a:ext>
            </a:extLst>
          </p:cNvPr>
          <p:cNvSpPr txBox="1"/>
          <p:nvPr/>
        </p:nvSpPr>
        <p:spPr>
          <a:xfrm>
            <a:off x="4592320" y="3769360"/>
            <a:ext cx="52379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Choosing a Microcontroller</a:t>
            </a:r>
          </a:p>
        </p:txBody>
      </p:sp>
      <p:sp>
        <p:nvSpPr>
          <p:cNvPr id="25" name="TextBox 24">
            <a:extLst>
              <a:ext uri="{FF2B5EF4-FFF2-40B4-BE49-F238E27FC236}">
                <a16:creationId xmlns:a16="http://schemas.microsoft.com/office/drawing/2014/main" id="{4496C6EB-F4D1-9D10-CE22-DBDF58B9F501}"/>
              </a:ext>
            </a:extLst>
          </p:cNvPr>
          <p:cNvSpPr txBox="1"/>
          <p:nvPr/>
        </p:nvSpPr>
        <p:spPr>
          <a:xfrm>
            <a:off x="1463040" y="4133098"/>
            <a:ext cx="356616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There are 5 major Microcontrollers: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1 -&gt; 68HC08/68HC11 by Motorolla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2 -&gt; Intel’s 8051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3 -&gt; Atmel’s AVR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4 -&gt; Zilog’s Z8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5 -&gt; PIC from Microchip Technology </a:t>
            </a:r>
          </a:p>
        </p:txBody>
      </p:sp>
      <p:sp>
        <p:nvSpPr>
          <p:cNvPr id="26" name="TextBox 25">
            <a:extLst>
              <a:ext uri="{FF2B5EF4-FFF2-40B4-BE49-F238E27FC236}">
                <a16:creationId xmlns:a16="http://schemas.microsoft.com/office/drawing/2014/main" id="{75EAA615-CDC7-F1C6-5E45-E466634BEAF0}"/>
              </a:ext>
            </a:extLst>
          </p:cNvPr>
          <p:cNvSpPr txBox="1"/>
          <p:nvPr/>
        </p:nvSpPr>
        <p:spPr>
          <a:xfrm>
            <a:off x="5425440" y="4328160"/>
            <a:ext cx="42062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Criteria in choosing Microcontrollers are:</a:t>
            </a:r>
          </a:p>
        </p:txBody>
      </p:sp>
      <p:cxnSp>
        <p:nvCxnSpPr>
          <p:cNvPr id="28" name="Straight Connector 27">
            <a:extLst>
              <a:ext uri="{FF2B5EF4-FFF2-40B4-BE49-F238E27FC236}">
                <a16:creationId xmlns:a16="http://schemas.microsoft.com/office/drawing/2014/main" id="{82392B2C-27FC-ADA8-FAFD-356D53D08F31}"/>
              </a:ext>
            </a:extLst>
          </p:cNvPr>
          <p:cNvCxnSpPr/>
          <p:nvPr/>
        </p:nvCxnSpPr>
        <p:spPr>
          <a:xfrm>
            <a:off x="5212080" y="4257040"/>
            <a:ext cx="0" cy="1630384"/>
          </a:xfrm>
          <a:prstGeom prst="line">
            <a:avLst/>
          </a:prstGeom>
          <a:ln>
            <a:solidFill>
              <a:schemeClr val="tx1"/>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FBC99B-4F1F-4B7D-728D-FDA6751A5F2C}"/>
              </a:ext>
            </a:extLst>
          </p:cNvPr>
          <p:cNvSpPr txBox="1"/>
          <p:nvPr/>
        </p:nvSpPr>
        <p:spPr>
          <a:xfrm>
            <a:off x="5425440" y="4795520"/>
            <a:ext cx="626871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=&gt; Meeting the computing  needs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=&gt; Availability of tools such as Compilers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=&gt; Wide availability and reliability</a:t>
            </a:r>
          </a:p>
        </p:txBody>
      </p:sp>
      <p:sp>
        <p:nvSpPr>
          <p:cNvPr id="30" name="Hexagon 29">
            <a:extLst>
              <a:ext uri="{FF2B5EF4-FFF2-40B4-BE49-F238E27FC236}">
                <a16:creationId xmlns:a16="http://schemas.microsoft.com/office/drawing/2014/main" id="{0AA33AA9-02A8-F5C7-77A1-BEFE7A672D23}"/>
              </a:ext>
            </a:extLst>
          </p:cNvPr>
          <p:cNvSpPr/>
          <p:nvPr/>
        </p:nvSpPr>
        <p:spPr>
          <a:xfrm>
            <a:off x="10939619" y="5056027"/>
            <a:ext cx="2338086" cy="2060294"/>
          </a:xfrm>
          <a:prstGeom prst="hexagon">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Hexagon 30">
            <a:extLst>
              <a:ext uri="{FF2B5EF4-FFF2-40B4-BE49-F238E27FC236}">
                <a16:creationId xmlns:a16="http://schemas.microsoft.com/office/drawing/2014/main" id="{C15C89E4-CD1C-45C8-A8E0-6E888FB8218C}"/>
              </a:ext>
            </a:extLst>
          </p:cNvPr>
          <p:cNvSpPr/>
          <p:nvPr/>
        </p:nvSpPr>
        <p:spPr>
          <a:xfrm>
            <a:off x="10939619" y="3895627"/>
            <a:ext cx="2338086" cy="2060294"/>
          </a:xfrm>
          <a:prstGeom prst="hexagon">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99165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ustomShape 1"/>
          <p:cNvSpPr/>
          <p:nvPr/>
        </p:nvSpPr>
        <p:spPr>
          <a:xfrm>
            <a:off x="-3166301" y="-529397"/>
            <a:ext cx="8731316" cy="7836738"/>
          </a:xfrm>
          <a:prstGeom prst="ellipse">
            <a:avLst/>
          </a:prstGeom>
          <a:gradFill>
            <a:gsLst>
              <a:gs pos="0">
                <a:srgbClr val="CFDCD7"/>
              </a:gs>
              <a:gs pos="100000">
                <a:srgbClr val="F8CDD6"/>
              </a:gs>
            </a:gsLst>
            <a:lin ang="3600000"/>
          </a:gradFill>
          <a:ln w="182880">
            <a:solidFill>
              <a:srgbClr val="FFFFFF"/>
            </a:solidFill>
            <a:round/>
          </a:ln>
        </p:spPr>
        <p:style>
          <a:lnRef idx="0">
            <a:scrgbClr r="0" g="0" b="0"/>
          </a:lnRef>
          <a:fillRef idx="0">
            <a:scrgbClr r="0" g="0" b="0"/>
          </a:fillRef>
          <a:effectRef idx="0">
            <a:scrgbClr r="0" g="0" b="0"/>
          </a:effectRef>
          <a:fontRef idx="minor"/>
        </p:style>
        <p:txBody>
          <a:bodyPr/>
          <a:lstStyle/>
          <a:p>
            <a:pPr defTabSz="1904604"/>
            <a:endParaRPr lang="en-US" sz="3749">
              <a:solidFill>
                <a:prstClr val="black"/>
              </a:solidFill>
              <a:latin typeface="Arial"/>
            </a:endParaRPr>
          </a:p>
        </p:txBody>
      </p:sp>
      <p:pic>
        <p:nvPicPr>
          <p:cNvPr id="54" name="Picture 53"/>
          <p:cNvPicPr/>
          <p:nvPr/>
        </p:nvPicPr>
        <p:blipFill>
          <a:blip r:embed="rId2"/>
          <a:srcRect l="5363" t="14075" b="7776"/>
          <a:stretch/>
        </p:blipFill>
        <p:spPr>
          <a:xfrm>
            <a:off x="5388799" y="982311"/>
            <a:ext cx="6802688" cy="4770580"/>
          </a:xfrm>
          <a:prstGeom prst="rect">
            <a:avLst/>
          </a:prstGeom>
          <a:ln w="182880">
            <a:noFill/>
          </a:ln>
        </p:spPr>
      </p:pic>
      <p:sp>
        <p:nvSpPr>
          <p:cNvPr id="55" name="TextShape 2"/>
          <p:cNvSpPr txBox="1"/>
          <p:nvPr/>
        </p:nvSpPr>
        <p:spPr>
          <a:xfrm>
            <a:off x="507240" y="1603192"/>
            <a:ext cx="6673713" cy="502403"/>
          </a:xfrm>
          <a:prstGeom prst="rect">
            <a:avLst/>
          </a:prstGeom>
          <a:noFill/>
          <a:ln w="182880">
            <a:noFill/>
          </a:ln>
        </p:spPr>
        <p:txBody>
          <a:bodyPr lIns="0" tIns="0" rIns="0" bIns="0"/>
          <a:lstStyle/>
          <a:p>
            <a:pPr defTabSz="1904604"/>
            <a:r>
              <a:rPr lang="en-US" sz="2895" b="1" spc="-2">
                <a:solidFill>
                  <a:srgbClr val="434343"/>
                </a:solidFill>
                <a:uFill>
                  <a:solidFill>
                    <a:srgbClr val="FFFFFF"/>
                  </a:solidFill>
                </a:uFill>
                <a:latin typeface="JosefinSans"/>
                <a:ea typeface="JosefinSans"/>
              </a:rPr>
              <a:t>MICROCONTROLLER DIRECTIVES</a:t>
            </a:r>
            <a:endParaRPr lang="en-US" sz="2895" spc="-2">
              <a:solidFill>
                <a:srgbClr val="000000"/>
              </a:solidFill>
              <a:uFill>
                <a:solidFill>
                  <a:srgbClr val="FFFFFF"/>
                </a:solidFill>
              </a:uFill>
              <a:latin typeface="Times New Roman"/>
            </a:endParaRPr>
          </a:p>
        </p:txBody>
      </p:sp>
      <p:sp>
        <p:nvSpPr>
          <p:cNvPr id="56" name="TextShape 3"/>
          <p:cNvSpPr txBox="1"/>
          <p:nvPr/>
        </p:nvSpPr>
        <p:spPr>
          <a:xfrm>
            <a:off x="526737" y="2815708"/>
            <a:ext cx="4718090" cy="1620437"/>
          </a:xfrm>
          <a:prstGeom prst="rect">
            <a:avLst/>
          </a:prstGeom>
          <a:noFill/>
          <a:ln w="182880">
            <a:noFill/>
          </a:ln>
        </p:spPr>
        <p:txBody>
          <a:bodyPr lIns="0" tIns="0" rIns="0" bIns="0"/>
          <a:lstStyle/>
          <a:p>
            <a:pPr defTabSz="1904604"/>
            <a:r>
              <a:rPr lang="en-US" sz="2291" spc="-2">
                <a:solidFill>
                  <a:srgbClr val="000000"/>
                </a:solidFill>
                <a:uFill>
                  <a:solidFill>
                    <a:srgbClr val="FFFFFF"/>
                  </a:solidFill>
                </a:uFill>
                <a:latin typeface="Times New Roman"/>
              </a:rPr>
              <a:t>Directives in AVR microcontroller programming provide instructions to the assembler</a:t>
            </a:r>
          </a:p>
          <a:p>
            <a:pPr defTabSz="1904604"/>
            <a:r>
              <a:rPr lang="en-US" sz="2291" spc="-2">
                <a:solidFill>
                  <a:srgbClr val="000000"/>
                </a:solidFill>
                <a:uFill>
                  <a:solidFill>
                    <a:srgbClr val="FFFFFF"/>
                  </a:solidFill>
                </a:uFill>
                <a:latin typeface="Times New Roman"/>
              </a:rPr>
              <a:t>while instructions tell the CPU what to do.</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Shape 1"/>
          <p:cNvSpPr txBox="1"/>
          <p:nvPr/>
        </p:nvSpPr>
        <p:spPr>
          <a:xfrm>
            <a:off x="3182724" y="956816"/>
            <a:ext cx="5920108" cy="2183579"/>
          </a:xfrm>
          <a:prstGeom prst="rect">
            <a:avLst/>
          </a:prstGeom>
          <a:noFill/>
          <a:ln w="182880">
            <a:noFill/>
          </a:ln>
        </p:spPr>
        <p:txBody>
          <a:bodyPr lIns="0" tIns="0" rIns="0" bIns="0"/>
          <a:lstStyle/>
          <a:p>
            <a:pPr algn="ctr" defTabSz="1904604"/>
            <a:r>
              <a:rPr lang="en-US" sz="4999" spc="-2">
                <a:solidFill>
                  <a:srgbClr val="000000"/>
                </a:solidFill>
                <a:uFill>
                  <a:solidFill>
                    <a:srgbClr val="FFFFFF"/>
                  </a:solidFill>
                </a:uFill>
                <a:latin typeface="Times New Roman"/>
              </a:rPr>
              <a:t>.EQU (equate)</a:t>
            </a:r>
          </a:p>
          <a:p>
            <a:pPr algn="ctr" defTabSz="1904604"/>
            <a:r>
              <a:rPr lang="en-US" sz="2499" spc="-2">
                <a:solidFill>
                  <a:srgbClr val="000000"/>
                </a:solidFill>
                <a:uFill>
                  <a:solidFill>
                    <a:srgbClr val="FFFFFF"/>
                  </a:solidFill>
                </a:uFill>
                <a:latin typeface="Times New Roman"/>
              </a:rPr>
              <a:t>To define a constant value or a fixed address.</a:t>
            </a:r>
            <a:br>
              <a:rPr sz="3749">
                <a:solidFill>
                  <a:prstClr val="black"/>
                </a:solidFill>
                <a:latin typeface="Arial"/>
              </a:rPr>
            </a:br>
            <a:r>
              <a:rPr lang="en-US" sz="2083" spc="-2">
                <a:solidFill>
                  <a:srgbClr val="C46200"/>
                </a:solidFill>
                <a:uFill>
                  <a:solidFill>
                    <a:srgbClr val="FFFFFF"/>
                  </a:solidFill>
                </a:uFill>
                <a:latin typeface="Monaco"/>
              </a:rPr>
              <a:t>.EOU COUNT = 0x25</a:t>
            </a:r>
            <a:endParaRPr lang="en-US" sz="2083" spc="-2">
              <a:solidFill>
                <a:srgbClr val="000000"/>
              </a:solidFill>
              <a:uFill>
                <a:solidFill>
                  <a:srgbClr val="FFFFFF"/>
                </a:solidFill>
              </a:uFill>
              <a:latin typeface="Times New Roman"/>
            </a:endParaRPr>
          </a:p>
        </p:txBody>
      </p:sp>
      <p:sp>
        <p:nvSpPr>
          <p:cNvPr id="58" name="TextShape 2"/>
          <p:cNvSpPr txBox="1"/>
          <p:nvPr/>
        </p:nvSpPr>
        <p:spPr>
          <a:xfrm>
            <a:off x="2396126" y="3459084"/>
            <a:ext cx="7675519" cy="1998365"/>
          </a:xfrm>
          <a:prstGeom prst="rect">
            <a:avLst/>
          </a:prstGeom>
          <a:noFill/>
          <a:ln w="182880">
            <a:noFill/>
          </a:ln>
        </p:spPr>
        <p:txBody>
          <a:bodyPr lIns="0" tIns="0" rIns="0" bIns="0"/>
          <a:lstStyle/>
          <a:p>
            <a:pPr algn="ctr" defTabSz="1904604"/>
            <a:r>
              <a:rPr lang="en-US" sz="4999" spc="-2">
                <a:solidFill>
                  <a:srgbClr val="000000"/>
                </a:solidFill>
                <a:uFill>
                  <a:solidFill>
                    <a:srgbClr val="FFFFFF"/>
                  </a:solidFill>
                </a:uFill>
                <a:latin typeface="Times New Roman"/>
              </a:rPr>
              <a:t>.SET</a:t>
            </a:r>
          </a:p>
          <a:p>
            <a:pPr algn="ctr" defTabSz="1904604"/>
            <a:r>
              <a:rPr lang="en-US" sz="2499" spc="-2">
                <a:solidFill>
                  <a:srgbClr val="000000"/>
                </a:solidFill>
                <a:uFill>
                  <a:solidFill>
                    <a:srgbClr val="FFFFFF"/>
                  </a:solidFill>
                </a:uFill>
                <a:latin typeface="Times New Roman"/>
              </a:rPr>
              <a:t>To define a constant value or a fixed address by the value may be reassigned later  the .SET directive.</a:t>
            </a:r>
          </a:p>
        </p:txBody>
      </p:sp>
      <p:sp>
        <p:nvSpPr>
          <p:cNvPr id="59" name="TextShape 3"/>
          <p:cNvSpPr txBox="1"/>
          <p:nvPr/>
        </p:nvSpPr>
        <p:spPr>
          <a:xfrm>
            <a:off x="2142675" y="2528513"/>
            <a:ext cx="7965713" cy="264699"/>
          </a:xfrm>
          <a:prstGeom prst="rect">
            <a:avLst/>
          </a:prstGeom>
          <a:noFill/>
          <a:ln w="182880">
            <a:noFill/>
          </a:ln>
        </p:spPr>
        <p:txBody>
          <a:bodyPr lIns="0" tIns="0" rIns="0" bIns="0"/>
          <a:lstStyle/>
          <a:p>
            <a:pPr algn="ctr" defTabSz="1904604"/>
            <a:r>
              <a:rPr lang="en-US" sz="1875" spc="-2">
                <a:solidFill>
                  <a:srgbClr val="FF0000"/>
                </a:solidFill>
                <a:uFill>
                  <a:solidFill>
                    <a:srgbClr val="FFFFFF"/>
                  </a:solidFill>
                </a:uFill>
                <a:latin typeface="Times New Roman"/>
              </a:rPr>
              <a:t>Note: .EQU can be used for RAM address assignment and SFR address assignment</a:t>
            </a:r>
            <a:endParaRPr lang="en-US" sz="1875" spc="-2">
              <a:solidFill>
                <a:srgbClr val="000000"/>
              </a:solidFill>
              <a:uFill>
                <a:solidFill>
                  <a:srgbClr val="FFFFFF"/>
                </a:solidFill>
              </a:uFill>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Freeform: Shape 75">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8" y="2"/>
            <a:ext cx="1200568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904604"/>
            <a:endParaRPr lang="en-US" sz="3749">
              <a:solidFill>
                <a:prstClr val="white"/>
              </a:solidFill>
              <a:latin typeface="Arial"/>
            </a:endParaRPr>
          </a:p>
        </p:txBody>
      </p:sp>
      <p:sp>
        <p:nvSpPr>
          <p:cNvPr id="61" name="TextShape 2"/>
          <p:cNvSpPr txBox="1"/>
          <p:nvPr/>
        </p:nvSpPr>
        <p:spPr>
          <a:xfrm>
            <a:off x="964077" y="962239"/>
            <a:ext cx="6567014" cy="2222071"/>
          </a:xfrm>
          <a:prstGeom prst="rect">
            <a:avLst/>
          </a:prstGeom>
          <a:noFill/>
          <a:ln w="182880">
            <a:noFill/>
          </a:ln>
        </p:spPr>
        <p:txBody>
          <a:bodyPr wrap="square" lIns="0" tIns="0" rIns="0" bIns="0" anchor="t">
            <a:normAutofit/>
          </a:bodyPr>
          <a:lstStyle/>
          <a:p>
            <a:pPr algn="ctr" defTabSz="1904604">
              <a:lnSpc>
                <a:spcPct val="90000"/>
              </a:lnSpc>
              <a:spcAft>
                <a:spcPts val="1250"/>
              </a:spcAft>
            </a:pPr>
            <a:r>
              <a:rPr lang="en-US" sz="3749" spc="-2">
                <a:solidFill>
                  <a:srgbClr val="000000"/>
                </a:solidFill>
                <a:uFill>
                  <a:solidFill>
                    <a:srgbClr val="FFFFFF"/>
                  </a:solidFill>
                </a:uFill>
                <a:latin typeface="Times New Roman"/>
              </a:rPr>
              <a:t>.ORG (origin)</a:t>
            </a:r>
          </a:p>
          <a:p>
            <a:pPr algn="ctr" defTabSz="1904604">
              <a:lnSpc>
                <a:spcPct val="90000"/>
              </a:lnSpc>
              <a:spcAft>
                <a:spcPts val="1250"/>
              </a:spcAft>
            </a:pPr>
            <a:r>
              <a:rPr lang="en-US" sz="3749" spc="-2">
                <a:solidFill>
                  <a:srgbClr val="000000"/>
                </a:solidFill>
                <a:uFill>
                  <a:solidFill>
                    <a:srgbClr val="FFFFFF"/>
                  </a:solidFill>
                </a:uFill>
                <a:latin typeface="Times New Roman"/>
              </a:rPr>
              <a:t>To indicate the beginning of the address. It can be used for both code and data.</a:t>
            </a:r>
          </a:p>
        </p:txBody>
      </p:sp>
      <p:sp>
        <p:nvSpPr>
          <p:cNvPr id="60" name="TextShape 1"/>
          <p:cNvSpPr txBox="1"/>
          <p:nvPr/>
        </p:nvSpPr>
        <p:spPr>
          <a:xfrm>
            <a:off x="964077" y="3309963"/>
            <a:ext cx="6567014" cy="2562658"/>
          </a:xfrm>
          <a:prstGeom prst="rect">
            <a:avLst/>
          </a:prstGeom>
          <a:noFill/>
          <a:ln w="182880">
            <a:noFill/>
          </a:ln>
        </p:spPr>
        <p:txBody>
          <a:bodyPr wrap="square" lIns="0" tIns="0" rIns="0" bIns="0" anchor="t">
            <a:normAutofit/>
          </a:bodyPr>
          <a:lstStyle/>
          <a:p>
            <a:pPr algn="ctr" defTabSz="1904604">
              <a:lnSpc>
                <a:spcPct val="90000"/>
              </a:lnSpc>
              <a:spcAft>
                <a:spcPts val="1250"/>
              </a:spcAft>
            </a:pPr>
            <a:r>
              <a:rPr lang="en-US" sz="4166" spc="-2">
                <a:solidFill>
                  <a:srgbClr val="000000"/>
                </a:solidFill>
                <a:uFill>
                  <a:solidFill>
                    <a:srgbClr val="FFFFFF"/>
                  </a:solidFill>
                </a:uFill>
                <a:latin typeface="Times New Roman"/>
              </a:rPr>
              <a:t>.INCLUDE directive</a:t>
            </a:r>
          </a:p>
          <a:p>
            <a:pPr algn="ctr" defTabSz="1904604">
              <a:lnSpc>
                <a:spcPct val="90000"/>
              </a:lnSpc>
              <a:spcAft>
                <a:spcPts val="1250"/>
              </a:spcAft>
            </a:pPr>
            <a:r>
              <a:rPr lang="en-US" sz="4166" spc="-2">
                <a:solidFill>
                  <a:srgbClr val="000000"/>
                </a:solidFill>
                <a:uFill>
                  <a:solidFill>
                    <a:srgbClr val="FFFFFF"/>
                  </a:solidFill>
                </a:uFill>
                <a:latin typeface="Times New Roman"/>
              </a:rPr>
              <a:t>To add the contents of a file to our program (like the #include directive in C language).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97854-8431-4C84-A79F-FF018D724A90}"/>
              </a:ext>
            </a:extLst>
          </p:cNvPr>
          <p:cNvSpPr>
            <a:spLocks noGrp="1"/>
          </p:cNvSpPr>
          <p:nvPr>
            <p:ph type="ctrTitle"/>
          </p:nvPr>
        </p:nvSpPr>
        <p:spPr/>
        <p:txBody>
          <a:bodyPr/>
          <a:lstStyle/>
          <a:p>
            <a:r>
              <a:rPr lang="en-US" dirty="0"/>
              <a:t>6. Microcontroller Assembly</a:t>
            </a:r>
          </a:p>
        </p:txBody>
      </p:sp>
      <p:sp>
        <p:nvSpPr>
          <p:cNvPr id="3" name="Subtitle 2">
            <a:extLst>
              <a:ext uri="{FF2B5EF4-FFF2-40B4-BE49-F238E27FC236}">
                <a16:creationId xmlns:a16="http://schemas.microsoft.com/office/drawing/2014/main" id="{07FC2ABD-D56F-4D95-9CA3-045311A444D7}"/>
              </a:ext>
            </a:extLst>
          </p:cNvPr>
          <p:cNvSpPr>
            <a:spLocks noGrp="1"/>
          </p:cNvSpPr>
          <p:nvPr>
            <p:ph type="subTitle" idx="1"/>
          </p:nvPr>
        </p:nvSpPr>
        <p:spPr/>
        <p:txBody>
          <a:bodyPr>
            <a:normAutofit lnSpcReduction="10000"/>
          </a:bodyPr>
          <a:lstStyle/>
          <a:p>
            <a:r>
              <a:rPr lang="en-US" dirty="0"/>
              <a:t>Microcontroller Assembly Programing</a:t>
            </a:r>
          </a:p>
          <a:p>
            <a:endParaRPr lang="en-US" dirty="0"/>
          </a:p>
          <a:p>
            <a:r>
              <a:rPr lang="en-US" dirty="0"/>
              <a:t>By </a:t>
            </a:r>
            <a:r>
              <a:rPr lang="en-US" sz="2400" dirty="0">
                <a:solidFill>
                  <a:schemeClr val="tx2"/>
                </a:solidFill>
                <a:latin typeface="Times New Roman" panose="02020603050405020304" pitchFamily="18" charset="0"/>
                <a:cs typeface="Times New Roman" panose="02020603050405020304" pitchFamily="18" charset="0"/>
              </a:rPr>
              <a:t>2003023-MD RASHEDUL ISLAM</a:t>
            </a:r>
          </a:p>
          <a:p>
            <a:endParaRPr lang="en-US" dirty="0"/>
          </a:p>
        </p:txBody>
      </p:sp>
    </p:spTree>
    <p:extLst>
      <p:ext uri="{BB962C8B-B14F-4D97-AF65-F5344CB8AC3E}">
        <p14:creationId xmlns:p14="http://schemas.microsoft.com/office/powerpoint/2010/main" val="28865045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602C-CC84-4EFF-82E2-7AB3ED4EBAF0}"/>
              </a:ext>
            </a:extLst>
          </p:cNvPr>
          <p:cNvSpPr>
            <a:spLocks noGrp="1"/>
          </p:cNvSpPr>
          <p:nvPr>
            <p:ph type="title"/>
          </p:nvPr>
        </p:nvSpPr>
        <p:spPr/>
        <p:txBody>
          <a:bodyPr/>
          <a:lstStyle/>
          <a:p>
            <a:r>
              <a:rPr lang="en-US" dirty="0"/>
              <a:t>Introduction to Assembly Programming</a:t>
            </a:r>
          </a:p>
        </p:txBody>
      </p:sp>
      <p:sp>
        <p:nvSpPr>
          <p:cNvPr id="3" name="Content Placeholder 2">
            <a:extLst>
              <a:ext uri="{FF2B5EF4-FFF2-40B4-BE49-F238E27FC236}">
                <a16:creationId xmlns:a16="http://schemas.microsoft.com/office/drawing/2014/main" id="{0A3BA88D-D366-4D73-878F-9158929979B7}"/>
              </a:ext>
            </a:extLst>
          </p:cNvPr>
          <p:cNvSpPr>
            <a:spLocks noGrp="1"/>
          </p:cNvSpPr>
          <p:nvPr>
            <p:ph idx="1"/>
          </p:nvPr>
        </p:nvSpPr>
        <p:spPr/>
        <p:txBody>
          <a:bodyPr>
            <a:normAutofit fontScale="92500" lnSpcReduction="20000"/>
          </a:bodyPr>
          <a:lstStyle/>
          <a:p>
            <a:pPr lvl="1"/>
            <a:r>
              <a:rPr lang="en-US" dirty="0"/>
              <a:t>Binary and machine language challenges</a:t>
            </a:r>
            <a:endParaRPr lang="en-US" sz="2000" dirty="0"/>
          </a:p>
          <a:p>
            <a:pPr lvl="1"/>
            <a:r>
              <a:rPr lang="en-US" dirty="0"/>
              <a:t>Hexadecimal system introduction</a:t>
            </a:r>
            <a:endParaRPr lang="en-US" sz="2000" dirty="0"/>
          </a:p>
          <a:p>
            <a:pPr lvl="1"/>
            <a:r>
              <a:rPr lang="en-US" dirty="0"/>
              <a:t>Evolution to Assembly languages</a:t>
            </a:r>
          </a:p>
          <a:p>
            <a:pPr lvl="1"/>
            <a:r>
              <a:rPr lang="en-US" dirty="0"/>
              <a:t>Mnemonics for human-friendly coding</a:t>
            </a:r>
          </a:p>
          <a:p>
            <a:pPr lvl="1"/>
            <a:r>
              <a:rPr lang="en-US" sz="2000" dirty="0"/>
              <a:t>Low-level programming and CPU interaction</a:t>
            </a:r>
            <a:endParaRPr lang="en-US" sz="1800" dirty="0"/>
          </a:p>
          <a:p>
            <a:pPr lvl="1"/>
            <a:r>
              <a:rPr lang="en-US" sz="2000" dirty="0"/>
              <a:t>Role of the assembler in translation</a:t>
            </a:r>
          </a:p>
          <a:p>
            <a:pPr lvl="1"/>
            <a:r>
              <a:rPr lang="en-US" sz="2000" dirty="0"/>
              <a:t>Comparison with high-level languages</a:t>
            </a:r>
            <a:endParaRPr lang="en-US" sz="1800" dirty="0"/>
          </a:p>
          <a:p>
            <a:pPr lvl="1"/>
            <a:endParaRPr lang="en-US" sz="2000" dirty="0"/>
          </a:p>
          <a:p>
            <a:pPr lvl="0"/>
            <a:r>
              <a:rPr lang="en-US" dirty="0">
                <a:solidFill>
                  <a:schemeClr val="tx2"/>
                </a:solidFill>
              </a:rPr>
              <a:t>Key Message</a:t>
            </a:r>
            <a:r>
              <a:rPr lang="en-US" dirty="0"/>
              <a:t>: Assembly languages bridge the gap between machine language and human-readable code.</a:t>
            </a:r>
            <a:endParaRPr lang="en-US" sz="2400" dirty="0"/>
          </a:p>
          <a:p>
            <a:endParaRPr lang="en-US" dirty="0"/>
          </a:p>
        </p:txBody>
      </p:sp>
    </p:spTree>
    <p:extLst>
      <p:ext uri="{BB962C8B-B14F-4D97-AF65-F5344CB8AC3E}">
        <p14:creationId xmlns:p14="http://schemas.microsoft.com/office/powerpoint/2010/main" val="7601619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32D1-C444-4CE7-9872-569E46E00CAF}"/>
              </a:ext>
            </a:extLst>
          </p:cNvPr>
          <p:cNvSpPr>
            <a:spLocks noGrp="1"/>
          </p:cNvSpPr>
          <p:nvPr>
            <p:ph type="title"/>
          </p:nvPr>
        </p:nvSpPr>
        <p:spPr>
          <a:xfrm>
            <a:off x="924444" y="247228"/>
            <a:ext cx="10353761" cy="1326321"/>
          </a:xfrm>
        </p:spPr>
        <p:txBody>
          <a:bodyPr/>
          <a:lstStyle/>
          <a:p>
            <a:r>
              <a:rPr lang="en-US" b="1" dirty="0"/>
              <a:t>Assembly Language Structure</a:t>
            </a:r>
            <a:br>
              <a:rPr lang="en-US" dirty="0"/>
            </a:br>
            <a:endParaRPr lang="en-US" dirty="0"/>
          </a:p>
        </p:txBody>
      </p:sp>
      <p:sp>
        <p:nvSpPr>
          <p:cNvPr id="3" name="Content Placeholder 2">
            <a:extLst>
              <a:ext uri="{FF2B5EF4-FFF2-40B4-BE49-F238E27FC236}">
                <a16:creationId xmlns:a16="http://schemas.microsoft.com/office/drawing/2014/main" id="{C3D13A7C-8D13-4D16-B3F7-2C87BCEA4652}"/>
              </a:ext>
            </a:extLst>
          </p:cNvPr>
          <p:cNvSpPr>
            <a:spLocks noGrp="1"/>
          </p:cNvSpPr>
          <p:nvPr>
            <p:ph idx="1"/>
          </p:nvPr>
        </p:nvSpPr>
        <p:spPr>
          <a:xfrm>
            <a:off x="811762" y="1268962"/>
            <a:ext cx="11047445" cy="5341809"/>
          </a:xfrm>
        </p:spPr>
        <p:txBody>
          <a:bodyPr>
            <a:normAutofit lnSpcReduction="10000"/>
          </a:bodyPr>
          <a:lstStyle/>
          <a:p>
            <a:pPr marL="457200" lvl="1" indent="0">
              <a:buNone/>
            </a:pPr>
            <a:r>
              <a:rPr lang="en-US" dirty="0"/>
              <a:t>An Assembly language instruction consists of four fields:</a:t>
            </a:r>
          </a:p>
          <a:p>
            <a:pPr marL="457200" lvl="1" indent="0">
              <a:buNone/>
            </a:pPr>
            <a:r>
              <a:rPr lang="en-US" dirty="0"/>
              <a:t>label:   mnemonic   operands  ; comment</a:t>
            </a:r>
          </a:p>
          <a:p>
            <a:pPr marL="457200" lvl="1" indent="0">
              <a:buNone/>
            </a:pPr>
            <a:endParaRPr lang="en-US" dirty="0"/>
          </a:p>
          <a:p>
            <a:pPr marL="457200" lvl="1" indent="0">
              <a:buNone/>
            </a:pPr>
            <a:r>
              <a:rPr lang="en-US" dirty="0">
                <a:solidFill>
                  <a:schemeClr val="accent2"/>
                </a:solidFill>
              </a:rPr>
              <a:t>Important Points:</a:t>
            </a:r>
          </a:p>
          <a:p>
            <a:pPr marL="457200" lvl="1" indent="0">
              <a:buNone/>
            </a:pPr>
            <a:r>
              <a:rPr lang="en-US" dirty="0">
                <a:solidFill>
                  <a:schemeClr val="tx2"/>
                </a:solidFill>
              </a:rPr>
              <a:t> 1.</a:t>
            </a:r>
            <a:r>
              <a:rPr lang="en-US" dirty="0"/>
              <a:t> The label field allows the program to refer to a line of code by name. The label field cannot exceed a certain number of characters.</a:t>
            </a:r>
          </a:p>
          <a:p>
            <a:pPr marL="457200" lvl="1" indent="0">
              <a:buNone/>
            </a:pPr>
            <a:r>
              <a:rPr lang="en-US" dirty="0">
                <a:solidFill>
                  <a:schemeClr val="tx2"/>
                </a:solidFill>
              </a:rPr>
              <a:t>2</a:t>
            </a:r>
            <a:r>
              <a:rPr lang="en-US" dirty="0"/>
              <a:t>. The comment field begins with a semicolon comment indicator ";". Comments may be at the end of a line or on a line by themselves. The assembler ignores comments, but they are indispensable to programmers. </a:t>
            </a:r>
          </a:p>
          <a:p>
            <a:pPr marL="457200" lvl="1" indent="0">
              <a:buNone/>
            </a:pPr>
            <a:r>
              <a:rPr lang="en-US" dirty="0">
                <a:solidFill>
                  <a:schemeClr val="tx2"/>
                </a:solidFill>
              </a:rPr>
              <a:t>3</a:t>
            </a:r>
            <a:r>
              <a:rPr lang="en-US" dirty="0"/>
              <a:t>.The Assembly language mnemonic (instruction) and operand(s) fields togeth­er perform the real work of the program and accomplish the tasks for which the program was written. </a:t>
            </a:r>
          </a:p>
          <a:p>
            <a:pPr marL="0" indent="0">
              <a:buNone/>
            </a:pPr>
            <a:r>
              <a:rPr lang="en-US" dirty="0">
                <a:solidFill>
                  <a:schemeClr val="tx2"/>
                </a:solidFill>
              </a:rPr>
              <a:t>       Example</a:t>
            </a:r>
            <a:r>
              <a:rPr lang="en-US" sz="1800" dirty="0">
                <a:solidFill>
                  <a:schemeClr val="tx2"/>
                </a:solidFill>
              </a:rPr>
              <a:t>:           </a:t>
            </a:r>
            <a:r>
              <a:rPr lang="en-US" sz="1800" dirty="0"/>
              <a:t>LDI  R23,  $55</a:t>
            </a:r>
          </a:p>
          <a:p>
            <a:pPr marL="0" indent="0">
              <a:buNone/>
            </a:pPr>
            <a:r>
              <a:rPr lang="en-US" sz="1800" dirty="0"/>
              <a:t>                                      ADD  R23,  Rl9</a:t>
            </a:r>
          </a:p>
          <a:p>
            <a:pPr marL="0" indent="0">
              <a:buNone/>
            </a:pPr>
            <a:r>
              <a:rPr lang="en-US" sz="1800" dirty="0"/>
              <a:t>                                      SUBI  R23,  $67</a:t>
            </a:r>
          </a:p>
          <a:p>
            <a:pPr marL="457200" lvl="1" indent="0">
              <a:buNone/>
            </a:pPr>
            <a:endParaRPr lang="en-US" dirty="0"/>
          </a:p>
          <a:p>
            <a:pPr marL="457200" lvl="1" indent="0">
              <a:buNone/>
            </a:pPr>
            <a:endParaRPr lang="en-US" dirty="0"/>
          </a:p>
          <a:p>
            <a:pPr marL="457200" lvl="1" indent="0">
              <a:buNone/>
            </a:pPr>
            <a:endParaRPr lang="en-US" dirty="0"/>
          </a:p>
        </p:txBody>
      </p:sp>
      <p:sp>
        <p:nvSpPr>
          <p:cNvPr id="6" name="Rectangle: Rounded Corners 5">
            <a:extLst>
              <a:ext uri="{FF2B5EF4-FFF2-40B4-BE49-F238E27FC236}">
                <a16:creationId xmlns:a16="http://schemas.microsoft.com/office/drawing/2014/main" id="{4633D383-6B6E-4E0B-8A34-919F4AD0E15C}"/>
              </a:ext>
            </a:extLst>
          </p:cNvPr>
          <p:cNvSpPr/>
          <p:nvPr/>
        </p:nvSpPr>
        <p:spPr>
          <a:xfrm>
            <a:off x="1268963" y="1670180"/>
            <a:ext cx="4488025" cy="345232"/>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BEA3"/>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7168958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6062-6D1D-4226-A9B9-EBF9196F8534}"/>
              </a:ext>
            </a:extLst>
          </p:cNvPr>
          <p:cNvSpPr>
            <a:spLocks noGrp="1"/>
          </p:cNvSpPr>
          <p:nvPr>
            <p:ph type="title"/>
          </p:nvPr>
        </p:nvSpPr>
        <p:spPr>
          <a:xfrm>
            <a:off x="913795" y="0"/>
            <a:ext cx="10353761" cy="1326321"/>
          </a:xfrm>
        </p:spPr>
        <p:txBody>
          <a:bodyPr/>
          <a:lstStyle/>
          <a:p>
            <a:r>
              <a:rPr lang="en-US" dirty="0"/>
              <a:t> Sample of an Assembly Language Program</a:t>
            </a:r>
          </a:p>
        </p:txBody>
      </p:sp>
      <p:sp>
        <p:nvSpPr>
          <p:cNvPr id="3" name="Content Placeholder 2">
            <a:extLst>
              <a:ext uri="{FF2B5EF4-FFF2-40B4-BE49-F238E27FC236}">
                <a16:creationId xmlns:a16="http://schemas.microsoft.com/office/drawing/2014/main" id="{88424ED9-B30F-41C4-A932-7A6DABAF9568}"/>
              </a:ext>
            </a:extLst>
          </p:cNvPr>
          <p:cNvSpPr>
            <a:spLocks noGrp="1"/>
          </p:cNvSpPr>
          <p:nvPr>
            <p:ph idx="1"/>
          </p:nvPr>
        </p:nvSpPr>
        <p:spPr>
          <a:xfrm>
            <a:off x="3144416" y="1326320"/>
            <a:ext cx="5775649" cy="5531679"/>
          </a:xfrm>
        </p:spPr>
        <p:txBody>
          <a:bodyPr>
            <a:normAutofit fontScale="85000" lnSpcReduction="10000"/>
          </a:bodyPr>
          <a:lstStyle/>
          <a:p>
            <a:pPr marL="0" indent="0">
              <a:buNone/>
            </a:pPr>
            <a:r>
              <a:rPr lang="en-US" dirty="0"/>
              <a:t>;AVR Assembly Language Program To Add Some Data.</a:t>
            </a:r>
          </a:p>
          <a:p>
            <a:pPr marL="0" indent="0">
              <a:buNone/>
            </a:pPr>
            <a:r>
              <a:rPr lang="en-US" dirty="0"/>
              <a:t>;store SUM in SRAM location Ox300.</a:t>
            </a:r>
          </a:p>
          <a:p>
            <a:pPr marL="0" indent="0">
              <a:buNone/>
            </a:pPr>
            <a:r>
              <a:rPr lang="en-US" dirty="0"/>
              <a:t>.EQU SUM Ox300 ;SRAM loc $300 for SUM</a:t>
            </a:r>
          </a:p>
          <a:p>
            <a:pPr marL="0" indent="0">
              <a:buNone/>
            </a:pPr>
            <a:r>
              <a:rPr lang="en-US" dirty="0"/>
              <a:t>.ORG 00 ;start at address 0</a:t>
            </a:r>
          </a:p>
          <a:p>
            <a:pPr marL="0" indent="0">
              <a:buNone/>
            </a:pPr>
            <a:r>
              <a:rPr lang="fr-FR" dirty="0"/>
              <a:t>LDI  Rl6, 0x25 ; Rl6 0x25</a:t>
            </a:r>
          </a:p>
          <a:p>
            <a:pPr marL="0" indent="0">
              <a:buNone/>
            </a:pPr>
            <a:r>
              <a:rPr lang="fr-FR" dirty="0"/>
              <a:t>LDI  Rl7, $34 ; Rl7 0x34</a:t>
            </a:r>
          </a:p>
          <a:p>
            <a:pPr marL="0" indent="0">
              <a:buNone/>
            </a:pPr>
            <a:r>
              <a:rPr lang="fr-FR" dirty="0"/>
              <a:t>LDI Rl8, Ob00110001 ; Rl8 0x31</a:t>
            </a:r>
          </a:p>
          <a:p>
            <a:pPr marL="0" indent="0">
              <a:buNone/>
            </a:pPr>
            <a:r>
              <a:rPr lang="en-US" dirty="0"/>
              <a:t>ADD          Rl6, Rl7           ;add Rl7 to Rl6</a:t>
            </a:r>
          </a:p>
          <a:p>
            <a:pPr marL="0" indent="0">
              <a:buNone/>
            </a:pPr>
            <a:r>
              <a:rPr lang="en-US" dirty="0"/>
              <a:t>ADD Rl6, Rl8 ;add Rl8 to Rl6</a:t>
            </a:r>
          </a:p>
          <a:p>
            <a:pPr marL="0" indent="0">
              <a:buNone/>
            </a:pPr>
            <a:r>
              <a:rPr lang="fr-FR" dirty="0"/>
              <a:t>LDI Rl7, 11 ;Rl7 = 0x0B</a:t>
            </a:r>
          </a:p>
          <a:p>
            <a:pPr marL="0" indent="0">
              <a:buNone/>
            </a:pPr>
            <a:r>
              <a:rPr lang="en-US" dirty="0"/>
              <a:t>ADD Rl6, Rl7 ;add Rl7 to Rl6</a:t>
            </a:r>
          </a:p>
          <a:p>
            <a:pPr marL="0" indent="0">
              <a:buNone/>
            </a:pPr>
            <a:r>
              <a:rPr lang="en-US" dirty="0"/>
              <a:t>STS SUM, Rl6 ;save the SUM in loc $300</a:t>
            </a:r>
          </a:p>
          <a:p>
            <a:pPr marL="0" indent="0">
              <a:buNone/>
            </a:pPr>
            <a:r>
              <a:rPr lang="en-US" dirty="0"/>
              <a:t>HERE: JMP HERE ;stay here forever</a:t>
            </a:r>
          </a:p>
          <a:p>
            <a:pPr marL="0" indent="0">
              <a:buNone/>
            </a:pPr>
            <a:endParaRPr lang="en-US" dirty="0"/>
          </a:p>
          <a:p>
            <a:pPr marL="0" indent="0">
              <a:buNone/>
            </a:pPr>
            <a:endParaRPr lang="en-US" dirty="0"/>
          </a:p>
        </p:txBody>
      </p:sp>
      <p:sp>
        <p:nvSpPr>
          <p:cNvPr id="6" name="Rectangle: Rounded Corners 5">
            <a:extLst>
              <a:ext uri="{FF2B5EF4-FFF2-40B4-BE49-F238E27FC236}">
                <a16:creationId xmlns:a16="http://schemas.microsoft.com/office/drawing/2014/main" id="{45E58393-B5E8-4D9D-9224-F634FBA983B6}"/>
              </a:ext>
            </a:extLst>
          </p:cNvPr>
          <p:cNvSpPr/>
          <p:nvPr/>
        </p:nvSpPr>
        <p:spPr>
          <a:xfrm>
            <a:off x="3144416" y="4208106"/>
            <a:ext cx="653143" cy="382555"/>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 name="Rectangle: Rounded Corners 6">
            <a:extLst>
              <a:ext uri="{FF2B5EF4-FFF2-40B4-BE49-F238E27FC236}">
                <a16:creationId xmlns:a16="http://schemas.microsoft.com/office/drawing/2014/main" id="{E4CD228B-12F4-4F09-B628-AB34D9AC585E}"/>
              </a:ext>
            </a:extLst>
          </p:cNvPr>
          <p:cNvSpPr/>
          <p:nvPr/>
        </p:nvSpPr>
        <p:spPr>
          <a:xfrm>
            <a:off x="3181738" y="4245428"/>
            <a:ext cx="578498" cy="3079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BEA3"/>
              </a:solidFill>
              <a:effectLst/>
              <a:uLnTx/>
              <a:uFillTx/>
              <a:latin typeface="Rockwell" panose="02060603020205020403"/>
              <a:ea typeface="+mn-ea"/>
              <a:cs typeface="+mn-cs"/>
            </a:endParaRPr>
          </a:p>
        </p:txBody>
      </p:sp>
      <p:sp>
        <p:nvSpPr>
          <p:cNvPr id="10" name="Rectangle: Rounded Corners 9">
            <a:extLst>
              <a:ext uri="{FF2B5EF4-FFF2-40B4-BE49-F238E27FC236}">
                <a16:creationId xmlns:a16="http://schemas.microsoft.com/office/drawing/2014/main" id="{8DC674C4-C394-46CA-9A4B-79DFAE4BEC3D}"/>
              </a:ext>
            </a:extLst>
          </p:cNvPr>
          <p:cNvSpPr/>
          <p:nvPr/>
        </p:nvSpPr>
        <p:spPr>
          <a:xfrm>
            <a:off x="4012163" y="4245428"/>
            <a:ext cx="1063690" cy="3079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BEA3"/>
              </a:solidFill>
              <a:effectLst/>
              <a:uLnTx/>
              <a:uFillTx/>
              <a:latin typeface="Rockwell" panose="02060603020205020403"/>
              <a:ea typeface="+mn-ea"/>
              <a:cs typeface="+mn-cs"/>
            </a:endParaRPr>
          </a:p>
        </p:txBody>
      </p:sp>
      <p:sp>
        <p:nvSpPr>
          <p:cNvPr id="11" name="Rectangle: Rounded Corners 10">
            <a:extLst>
              <a:ext uri="{FF2B5EF4-FFF2-40B4-BE49-F238E27FC236}">
                <a16:creationId xmlns:a16="http://schemas.microsoft.com/office/drawing/2014/main" id="{4AD04E60-8BAC-4CBA-9EFE-089FE514D4A3}"/>
              </a:ext>
            </a:extLst>
          </p:cNvPr>
          <p:cNvSpPr/>
          <p:nvPr/>
        </p:nvSpPr>
        <p:spPr>
          <a:xfrm>
            <a:off x="5449078" y="4245428"/>
            <a:ext cx="1667071" cy="3079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BEA3"/>
              </a:solidFill>
              <a:effectLst/>
              <a:uLnTx/>
              <a:uFillTx/>
              <a:latin typeface="Rockwell" panose="02060603020205020403"/>
              <a:ea typeface="+mn-ea"/>
              <a:cs typeface="+mn-cs"/>
            </a:endParaRPr>
          </a:p>
        </p:txBody>
      </p:sp>
      <p:cxnSp>
        <p:nvCxnSpPr>
          <p:cNvPr id="17" name="Straight Arrow Connector 16">
            <a:extLst>
              <a:ext uri="{FF2B5EF4-FFF2-40B4-BE49-F238E27FC236}">
                <a16:creationId xmlns:a16="http://schemas.microsoft.com/office/drawing/2014/main" id="{A27E0748-3F1D-4B8D-B657-B9186630E5E1}"/>
              </a:ext>
            </a:extLst>
          </p:cNvPr>
          <p:cNvCxnSpPr/>
          <p:nvPr/>
        </p:nvCxnSpPr>
        <p:spPr>
          <a:xfrm>
            <a:off x="1978089" y="4422710"/>
            <a:ext cx="1203649"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8A4E979B-0B00-4E8C-B3BB-DC5938420447}"/>
              </a:ext>
            </a:extLst>
          </p:cNvPr>
          <p:cNvCxnSpPr/>
          <p:nvPr/>
        </p:nvCxnSpPr>
        <p:spPr>
          <a:xfrm flipH="1">
            <a:off x="7116149" y="4422710"/>
            <a:ext cx="1156996"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E542191A-C43F-4A23-9D76-A75B1EDAB464}"/>
              </a:ext>
            </a:extLst>
          </p:cNvPr>
          <p:cNvCxnSpPr/>
          <p:nvPr/>
        </p:nvCxnSpPr>
        <p:spPr>
          <a:xfrm flipH="1" flipV="1">
            <a:off x="5075853" y="4553338"/>
            <a:ext cx="3197292" cy="111034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4" name="Rectangle: Rounded Corners 23">
            <a:extLst>
              <a:ext uri="{FF2B5EF4-FFF2-40B4-BE49-F238E27FC236}">
                <a16:creationId xmlns:a16="http://schemas.microsoft.com/office/drawing/2014/main" id="{E6A8B068-4270-4FB1-9BF9-990CA6DB7E39}"/>
              </a:ext>
            </a:extLst>
          </p:cNvPr>
          <p:cNvSpPr/>
          <p:nvPr/>
        </p:nvSpPr>
        <p:spPr>
          <a:xfrm>
            <a:off x="3181738" y="6288833"/>
            <a:ext cx="653143" cy="3079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BEA3"/>
              </a:solidFill>
              <a:effectLst/>
              <a:uLnTx/>
              <a:uFillTx/>
              <a:latin typeface="Rockwell" panose="02060603020205020403"/>
              <a:ea typeface="+mn-ea"/>
              <a:cs typeface="+mn-cs"/>
            </a:endParaRPr>
          </a:p>
        </p:txBody>
      </p:sp>
      <p:cxnSp>
        <p:nvCxnSpPr>
          <p:cNvPr id="26" name="Straight Arrow Connector 25">
            <a:extLst>
              <a:ext uri="{FF2B5EF4-FFF2-40B4-BE49-F238E27FC236}">
                <a16:creationId xmlns:a16="http://schemas.microsoft.com/office/drawing/2014/main" id="{349E43C0-0CAB-4251-B063-771B7EC27949}"/>
              </a:ext>
            </a:extLst>
          </p:cNvPr>
          <p:cNvCxnSpPr>
            <a:cxnSpLocks/>
            <a:endCxn id="24" idx="1"/>
          </p:cNvCxnSpPr>
          <p:nvPr/>
        </p:nvCxnSpPr>
        <p:spPr>
          <a:xfrm>
            <a:off x="1940766" y="6442788"/>
            <a:ext cx="1240972"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7" name="TextBox 26">
            <a:extLst>
              <a:ext uri="{FF2B5EF4-FFF2-40B4-BE49-F238E27FC236}">
                <a16:creationId xmlns:a16="http://schemas.microsoft.com/office/drawing/2014/main" id="{AB8A4006-4CE2-4543-9E94-840B9B48202C}"/>
              </a:ext>
            </a:extLst>
          </p:cNvPr>
          <p:cNvSpPr txBox="1"/>
          <p:nvPr/>
        </p:nvSpPr>
        <p:spPr>
          <a:xfrm>
            <a:off x="646921" y="4214717"/>
            <a:ext cx="134049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Mnemonic</a:t>
            </a:r>
          </a:p>
        </p:txBody>
      </p:sp>
      <p:sp>
        <p:nvSpPr>
          <p:cNvPr id="28" name="TextBox 27">
            <a:extLst>
              <a:ext uri="{FF2B5EF4-FFF2-40B4-BE49-F238E27FC236}">
                <a16:creationId xmlns:a16="http://schemas.microsoft.com/office/drawing/2014/main" id="{80A2690E-25DF-4719-BB8C-58F86103D7C3}"/>
              </a:ext>
            </a:extLst>
          </p:cNvPr>
          <p:cNvSpPr txBox="1"/>
          <p:nvPr/>
        </p:nvSpPr>
        <p:spPr>
          <a:xfrm>
            <a:off x="1175656" y="6258122"/>
            <a:ext cx="82109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Label</a:t>
            </a:r>
          </a:p>
        </p:txBody>
      </p:sp>
      <p:sp>
        <p:nvSpPr>
          <p:cNvPr id="29" name="TextBox 28">
            <a:extLst>
              <a:ext uri="{FF2B5EF4-FFF2-40B4-BE49-F238E27FC236}">
                <a16:creationId xmlns:a16="http://schemas.microsoft.com/office/drawing/2014/main" id="{F49FDD97-2DBA-4B8D-AF18-ADBACABA9DA4}"/>
              </a:ext>
            </a:extLst>
          </p:cNvPr>
          <p:cNvSpPr txBox="1"/>
          <p:nvPr/>
        </p:nvSpPr>
        <p:spPr>
          <a:xfrm>
            <a:off x="8360229" y="4208106"/>
            <a:ext cx="130628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Comment</a:t>
            </a:r>
          </a:p>
        </p:txBody>
      </p:sp>
      <p:sp>
        <p:nvSpPr>
          <p:cNvPr id="32" name="TextBox 31">
            <a:extLst>
              <a:ext uri="{FF2B5EF4-FFF2-40B4-BE49-F238E27FC236}">
                <a16:creationId xmlns:a16="http://schemas.microsoft.com/office/drawing/2014/main" id="{88F42636-8040-494F-B4E4-C8D4CCB5078F}"/>
              </a:ext>
            </a:extLst>
          </p:cNvPr>
          <p:cNvSpPr txBox="1"/>
          <p:nvPr/>
        </p:nvSpPr>
        <p:spPr>
          <a:xfrm>
            <a:off x="8360229" y="5479016"/>
            <a:ext cx="149289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Operands </a:t>
            </a:r>
          </a:p>
        </p:txBody>
      </p:sp>
    </p:spTree>
    <p:extLst>
      <p:ext uri="{BB962C8B-B14F-4D97-AF65-F5344CB8AC3E}">
        <p14:creationId xmlns:p14="http://schemas.microsoft.com/office/powerpoint/2010/main" val="20050121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4" grpId="0" animBg="1"/>
      <p:bldP spid="27" grpId="0"/>
      <p:bldP spid="28" grpId="0"/>
      <p:bldP spid="29"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3E06-7D78-4C69-9C71-05D763EE53A3}"/>
              </a:ext>
            </a:extLst>
          </p:cNvPr>
          <p:cNvSpPr>
            <a:spLocks noGrp="1"/>
          </p:cNvSpPr>
          <p:nvPr>
            <p:ph type="title"/>
          </p:nvPr>
        </p:nvSpPr>
        <p:spPr/>
        <p:txBody>
          <a:bodyPr/>
          <a:lstStyle/>
          <a:p>
            <a:r>
              <a:rPr lang="en-US" dirty="0"/>
              <a:t>ASSEMBLING AN AVR PROGRAM </a:t>
            </a:r>
          </a:p>
        </p:txBody>
      </p:sp>
      <p:sp>
        <p:nvSpPr>
          <p:cNvPr id="3" name="Content Placeholder 2">
            <a:extLst>
              <a:ext uri="{FF2B5EF4-FFF2-40B4-BE49-F238E27FC236}">
                <a16:creationId xmlns:a16="http://schemas.microsoft.com/office/drawing/2014/main" id="{9DBC2A75-501D-4886-BC6F-8442A66379E8}"/>
              </a:ext>
            </a:extLst>
          </p:cNvPr>
          <p:cNvSpPr>
            <a:spLocks noGrp="1"/>
          </p:cNvSpPr>
          <p:nvPr>
            <p:ph idx="1"/>
          </p:nvPr>
        </p:nvSpPr>
        <p:spPr/>
        <p:txBody>
          <a:bodyPr/>
          <a:lstStyle/>
          <a:p>
            <a:pPr marL="0" indent="0">
              <a:buNone/>
            </a:pPr>
            <a:r>
              <a:rPr lang="en-US" dirty="0"/>
              <a:t>                                            </a:t>
            </a:r>
          </a:p>
        </p:txBody>
      </p:sp>
      <p:sp>
        <p:nvSpPr>
          <p:cNvPr id="4" name="Rectangle 3">
            <a:extLst>
              <a:ext uri="{FF2B5EF4-FFF2-40B4-BE49-F238E27FC236}">
                <a16:creationId xmlns:a16="http://schemas.microsoft.com/office/drawing/2014/main" id="{46C2FA5B-DA7F-4C36-9150-BBD0DF365C5C}"/>
              </a:ext>
            </a:extLst>
          </p:cNvPr>
          <p:cNvSpPr/>
          <p:nvPr/>
        </p:nvSpPr>
        <p:spPr>
          <a:xfrm>
            <a:off x="4814596" y="1875453"/>
            <a:ext cx="1492897" cy="5318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rPr>
              <a:t>Editor Program</a:t>
            </a:r>
          </a:p>
        </p:txBody>
      </p:sp>
      <p:cxnSp>
        <p:nvCxnSpPr>
          <p:cNvPr id="6" name="Straight Arrow Connector 5">
            <a:extLst>
              <a:ext uri="{FF2B5EF4-FFF2-40B4-BE49-F238E27FC236}">
                <a16:creationId xmlns:a16="http://schemas.microsoft.com/office/drawing/2014/main" id="{4DAE93C6-7166-45C4-AF8D-D0C314DD5F7C}"/>
              </a:ext>
            </a:extLst>
          </p:cNvPr>
          <p:cNvCxnSpPr>
            <a:cxnSpLocks/>
            <a:stCxn id="4" idx="2"/>
          </p:cNvCxnSpPr>
          <p:nvPr/>
        </p:nvCxnSpPr>
        <p:spPr>
          <a:xfrm>
            <a:off x="5561045" y="2407297"/>
            <a:ext cx="9329" cy="56839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Rectangle 6">
            <a:extLst>
              <a:ext uri="{FF2B5EF4-FFF2-40B4-BE49-F238E27FC236}">
                <a16:creationId xmlns:a16="http://schemas.microsoft.com/office/drawing/2014/main" id="{3C778E24-42FD-4740-AFFE-D4134B8ED64A}"/>
              </a:ext>
            </a:extLst>
          </p:cNvPr>
          <p:cNvSpPr/>
          <p:nvPr/>
        </p:nvSpPr>
        <p:spPr>
          <a:xfrm>
            <a:off x="4823926" y="2941475"/>
            <a:ext cx="1483567" cy="5365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rPr>
              <a:t>Assembler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rPr>
              <a:t>Program</a:t>
            </a:r>
          </a:p>
        </p:txBody>
      </p:sp>
      <p:cxnSp>
        <p:nvCxnSpPr>
          <p:cNvPr id="9" name="Straight Arrow Connector 8">
            <a:extLst>
              <a:ext uri="{FF2B5EF4-FFF2-40B4-BE49-F238E27FC236}">
                <a16:creationId xmlns:a16="http://schemas.microsoft.com/office/drawing/2014/main" id="{CA7BFB7F-F441-452C-84AA-09F347D2C036}"/>
              </a:ext>
            </a:extLst>
          </p:cNvPr>
          <p:cNvCxnSpPr>
            <a:stCxn id="7" idx="2"/>
          </p:cNvCxnSpPr>
          <p:nvPr/>
        </p:nvCxnSpPr>
        <p:spPr>
          <a:xfrm>
            <a:off x="5565710" y="3477985"/>
            <a:ext cx="0" cy="508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Connector 10">
            <a:extLst>
              <a:ext uri="{FF2B5EF4-FFF2-40B4-BE49-F238E27FC236}">
                <a16:creationId xmlns:a16="http://schemas.microsoft.com/office/drawing/2014/main" id="{5314EF9C-67E9-4999-BC2A-404B0B4EBE5A}"/>
              </a:ext>
            </a:extLst>
          </p:cNvPr>
          <p:cNvCxnSpPr>
            <a:cxnSpLocks/>
          </p:cNvCxnSpPr>
          <p:nvPr/>
        </p:nvCxnSpPr>
        <p:spPr>
          <a:xfrm>
            <a:off x="2659225" y="3937518"/>
            <a:ext cx="5971591"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82B1F297-73CC-4E59-8B6C-92F6B6768E8D}"/>
              </a:ext>
            </a:extLst>
          </p:cNvPr>
          <p:cNvCxnSpPr/>
          <p:nvPr/>
        </p:nvCxnSpPr>
        <p:spPr>
          <a:xfrm>
            <a:off x="2659225" y="3937518"/>
            <a:ext cx="0" cy="76511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CD88D101-FF26-41EC-99EA-16C7CFCA2E52}"/>
              </a:ext>
            </a:extLst>
          </p:cNvPr>
          <p:cNvCxnSpPr/>
          <p:nvPr/>
        </p:nvCxnSpPr>
        <p:spPr>
          <a:xfrm>
            <a:off x="4021494" y="3937518"/>
            <a:ext cx="0" cy="76511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Straight Arrow Connector 19">
            <a:extLst>
              <a:ext uri="{FF2B5EF4-FFF2-40B4-BE49-F238E27FC236}">
                <a16:creationId xmlns:a16="http://schemas.microsoft.com/office/drawing/2014/main" id="{367E2C77-006C-486F-A4A4-E5D71258518C}"/>
              </a:ext>
            </a:extLst>
          </p:cNvPr>
          <p:cNvCxnSpPr/>
          <p:nvPr/>
        </p:nvCxnSpPr>
        <p:spPr>
          <a:xfrm>
            <a:off x="5570374" y="3937518"/>
            <a:ext cx="0" cy="76511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Straight Arrow Connector 21">
            <a:extLst>
              <a:ext uri="{FF2B5EF4-FFF2-40B4-BE49-F238E27FC236}">
                <a16:creationId xmlns:a16="http://schemas.microsoft.com/office/drawing/2014/main" id="{6600AB83-D650-4CA9-9C28-82798F19E6D2}"/>
              </a:ext>
            </a:extLst>
          </p:cNvPr>
          <p:cNvCxnSpPr/>
          <p:nvPr/>
        </p:nvCxnSpPr>
        <p:spPr>
          <a:xfrm>
            <a:off x="7091265" y="3937518"/>
            <a:ext cx="0" cy="76511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1FD87BAD-CFA1-44C8-B2E5-DDBCD86CE1C8}"/>
              </a:ext>
            </a:extLst>
          </p:cNvPr>
          <p:cNvCxnSpPr/>
          <p:nvPr/>
        </p:nvCxnSpPr>
        <p:spPr>
          <a:xfrm>
            <a:off x="8630816" y="3937518"/>
            <a:ext cx="0" cy="76511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7" name="TextBox 26">
            <a:extLst>
              <a:ext uri="{FF2B5EF4-FFF2-40B4-BE49-F238E27FC236}">
                <a16:creationId xmlns:a16="http://schemas.microsoft.com/office/drawing/2014/main" id="{20FE137B-D8EB-445C-983B-E7841B57CFE9}"/>
              </a:ext>
            </a:extLst>
          </p:cNvPr>
          <p:cNvSpPr txBox="1"/>
          <p:nvPr/>
        </p:nvSpPr>
        <p:spPr>
          <a:xfrm>
            <a:off x="2001420" y="4635051"/>
            <a:ext cx="788901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Rockwell" panose="02060603020205020403"/>
                <a:ea typeface="+mn-ea"/>
                <a:cs typeface="+mn-cs"/>
              </a:rPr>
              <a:t>myfile.eep</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err="1">
                <a:ln>
                  <a:noFill/>
                </a:ln>
                <a:solidFill>
                  <a:prstClr val="white"/>
                </a:solidFill>
                <a:effectLst/>
                <a:uLnTx/>
                <a:uFillTx/>
                <a:latin typeface="Rockwell" panose="02060603020205020403"/>
                <a:ea typeface="+mn-ea"/>
                <a:cs typeface="+mn-cs"/>
              </a:rPr>
              <a:t>myfile.hex</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err="1">
                <a:ln>
                  <a:noFill/>
                </a:ln>
                <a:solidFill>
                  <a:prstClr val="white"/>
                </a:solidFill>
                <a:effectLst/>
                <a:uLnTx/>
                <a:uFillTx/>
                <a:latin typeface="Rockwell" panose="02060603020205020403"/>
                <a:ea typeface="+mn-ea"/>
                <a:cs typeface="+mn-cs"/>
              </a:rPr>
              <a:t>myfile.map</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err="1">
                <a:ln>
                  <a:noFill/>
                </a:ln>
                <a:solidFill>
                  <a:prstClr val="white"/>
                </a:solidFill>
                <a:effectLst/>
                <a:uLnTx/>
                <a:uFillTx/>
                <a:latin typeface="Rockwell" panose="02060603020205020403"/>
                <a:ea typeface="+mn-ea"/>
                <a:cs typeface="+mn-cs"/>
              </a:rPr>
              <a:t>myfile.lst</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myfile.obj</a:t>
            </a:r>
          </a:p>
        </p:txBody>
      </p:sp>
      <p:cxnSp>
        <p:nvCxnSpPr>
          <p:cNvPr id="29" name="Straight Arrow Connector 28">
            <a:extLst>
              <a:ext uri="{FF2B5EF4-FFF2-40B4-BE49-F238E27FC236}">
                <a16:creationId xmlns:a16="http://schemas.microsoft.com/office/drawing/2014/main" id="{E6020C2B-0BAC-4972-93FD-B7C25F661CC8}"/>
              </a:ext>
            </a:extLst>
          </p:cNvPr>
          <p:cNvCxnSpPr/>
          <p:nvPr/>
        </p:nvCxnSpPr>
        <p:spPr>
          <a:xfrm>
            <a:off x="2659225" y="4907902"/>
            <a:ext cx="0" cy="47586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 name="Straight Arrow Connector 30">
            <a:extLst>
              <a:ext uri="{FF2B5EF4-FFF2-40B4-BE49-F238E27FC236}">
                <a16:creationId xmlns:a16="http://schemas.microsoft.com/office/drawing/2014/main" id="{09040557-AD9F-450F-BB0F-5D86A1292A46}"/>
              </a:ext>
            </a:extLst>
          </p:cNvPr>
          <p:cNvCxnSpPr/>
          <p:nvPr/>
        </p:nvCxnSpPr>
        <p:spPr>
          <a:xfrm>
            <a:off x="4021494" y="4907901"/>
            <a:ext cx="0" cy="47586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2" name="Rectangle 31">
            <a:extLst>
              <a:ext uri="{FF2B5EF4-FFF2-40B4-BE49-F238E27FC236}">
                <a16:creationId xmlns:a16="http://schemas.microsoft.com/office/drawing/2014/main" id="{21F34751-9431-422C-885A-F2189AD581FB}"/>
              </a:ext>
            </a:extLst>
          </p:cNvPr>
          <p:cNvSpPr/>
          <p:nvPr/>
        </p:nvSpPr>
        <p:spPr>
          <a:xfrm>
            <a:off x="1371604" y="5383761"/>
            <a:ext cx="1842791" cy="61271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rPr>
              <a:t>Download to AVR’s EEPROM</a:t>
            </a:r>
          </a:p>
        </p:txBody>
      </p:sp>
      <p:sp>
        <p:nvSpPr>
          <p:cNvPr id="33" name="Rectangle 32">
            <a:extLst>
              <a:ext uri="{FF2B5EF4-FFF2-40B4-BE49-F238E27FC236}">
                <a16:creationId xmlns:a16="http://schemas.microsoft.com/office/drawing/2014/main" id="{CB11510D-F83D-428F-BEDB-3FB3060CB81F}"/>
              </a:ext>
            </a:extLst>
          </p:cNvPr>
          <p:cNvSpPr/>
          <p:nvPr/>
        </p:nvSpPr>
        <p:spPr>
          <a:xfrm>
            <a:off x="3578896" y="5359442"/>
            <a:ext cx="1730217" cy="6370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rPr>
              <a:t>Download to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rPr>
              <a:t>AVR’s FLASH</a:t>
            </a:r>
          </a:p>
        </p:txBody>
      </p:sp>
      <p:sp>
        <p:nvSpPr>
          <p:cNvPr id="34" name="TextBox 33">
            <a:extLst>
              <a:ext uri="{FF2B5EF4-FFF2-40B4-BE49-F238E27FC236}">
                <a16:creationId xmlns:a16="http://schemas.microsoft.com/office/drawing/2014/main" id="{D8671217-ED7B-44C3-9BD6-3ED3F2B53514}"/>
              </a:ext>
            </a:extLst>
          </p:cNvPr>
          <p:cNvSpPr txBox="1"/>
          <p:nvPr/>
        </p:nvSpPr>
        <p:spPr>
          <a:xfrm>
            <a:off x="5577374" y="2469507"/>
            <a:ext cx="146023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myfile.asm</a:t>
            </a:r>
          </a:p>
        </p:txBody>
      </p:sp>
    </p:spTree>
    <p:extLst>
      <p:ext uri="{BB962C8B-B14F-4D97-AF65-F5344CB8AC3E}">
        <p14:creationId xmlns:p14="http://schemas.microsoft.com/office/powerpoint/2010/main" val="38012243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27" grpId="0"/>
      <p:bldP spid="32" grpId="0" animBg="1"/>
      <p:bldP spid="33" grpId="0" animBg="1"/>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CDB4-AF68-46C4-BE5A-55123AA469AA}"/>
              </a:ext>
            </a:extLst>
          </p:cNvPr>
          <p:cNvSpPr>
            <a:spLocks noGrp="1"/>
          </p:cNvSpPr>
          <p:nvPr>
            <p:ph type="title"/>
          </p:nvPr>
        </p:nvSpPr>
        <p:spPr/>
        <p:txBody>
          <a:bodyPr/>
          <a:lstStyle/>
          <a:p>
            <a:r>
              <a:rPr lang="en-US" dirty="0"/>
              <a:t>ASSEMBLING AN AVR PROGRAM </a:t>
            </a:r>
          </a:p>
        </p:txBody>
      </p:sp>
      <p:sp>
        <p:nvSpPr>
          <p:cNvPr id="3" name="Content Placeholder 2">
            <a:extLst>
              <a:ext uri="{FF2B5EF4-FFF2-40B4-BE49-F238E27FC236}">
                <a16:creationId xmlns:a16="http://schemas.microsoft.com/office/drawing/2014/main" id="{6FB65567-F746-45D8-9128-BB0407A36564}"/>
              </a:ext>
            </a:extLst>
          </p:cNvPr>
          <p:cNvSpPr>
            <a:spLocks noGrp="1"/>
          </p:cNvSpPr>
          <p:nvPr>
            <p:ph idx="1"/>
          </p:nvPr>
        </p:nvSpPr>
        <p:spPr/>
        <p:txBody>
          <a:bodyPr>
            <a:normAutofit lnSpcReduction="10000"/>
          </a:bodyPr>
          <a:lstStyle/>
          <a:p>
            <a:r>
              <a:rPr lang="en-US" dirty="0">
                <a:solidFill>
                  <a:schemeClr val="accent2"/>
                </a:solidFill>
              </a:rPr>
              <a:t>Editor Program</a:t>
            </a:r>
            <a:r>
              <a:rPr lang="en-US" dirty="0"/>
              <a:t>: Used to write and modify code files; common ones include Notepad, Visual Studio Code, or Atmel Studio for AVR programming.</a:t>
            </a:r>
          </a:p>
          <a:p>
            <a:r>
              <a:rPr lang="en-US" dirty="0">
                <a:solidFill>
                  <a:schemeClr val="accent2"/>
                </a:solidFill>
              </a:rPr>
              <a:t>ASM File (Assembler Code): </a:t>
            </a:r>
            <a:r>
              <a:rPr lang="en-US" dirty="0"/>
              <a:t>AVR assembly code written by the programmer, providing low-level instructions for the AVR microcontroller.</a:t>
            </a:r>
          </a:p>
          <a:p>
            <a:r>
              <a:rPr lang="en-US" dirty="0">
                <a:solidFill>
                  <a:schemeClr val="accent2"/>
                </a:solidFill>
              </a:rPr>
              <a:t>Assembler Program</a:t>
            </a:r>
            <a:r>
              <a:rPr lang="en-US" dirty="0"/>
              <a:t>: Converts ASM code into machine code (binary), creating an OBJ file for AVR programs.</a:t>
            </a:r>
          </a:p>
          <a:p>
            <a:r>
              <a:rPr lang="en-US" dirty="0">
                <a:solidFill>
                  <a:schemeClr val="accent2"/>
                </a:solidFill>
              </a:rPr>
              <a:t>EEP File</a:t>
            </a:r>
            <a:r>
              <a:rPr lang="en-US" dirty="0"/>
              <a:t>: Stands for Electrically Erasable Programmable Read-Only Memory; contains non-volatile data for the AVR's EEPROM, preserving data between power cycles.</a:t>
            </a:r>
          </a:p>
        </p:txBody>
      </p:sp>
    </p:spTree>
    <p:extLst>
      <p:ext uri="{BB962C8B-B14F-4D97-AF65-F5344CB8AC3E}">
        <p14:creationId xmlns:p14="http://schemas.microsoft.com/office/powerpoint/2010/main" val="1432031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250BE-CAE6-42FA-A00B-78EA59C0C13E}"/>
              </a:ext>
            </a:extLst>
          </p:cNvPr>
          <p:cNvSpPr>
            <a:spLocks noGrp="1"/>
          </p:cNvSpPr>
          <p:nvPr>
            <p:ph type="title"/>
          </p:nvPr>
        </p:nvSpPr>
        <p:spPr/>
        <p:txBody>
          <a:bodyPr/>
          <a:lstStyle/>
          <a:p>
            <a:r>
              <a:rPr lang="en-US" dirty="0"/>
              <a:t>ASSEMBLING AN AVR PROGRAM </a:t>
            </a:r>
          </a:p>
        </p:txBody>
      </p:sp>
      <p:sp>
        <p:nvSpPr>
          <p:cNvPr id="3" name="Content Placeholder 2">
            <a:extLst>
              <a:ext uri="{FF2B5EF4-FFF2-40B4-BE49-F238E27FC236}">
                <a16:creationId xmlns:a16="http://schemas.microsoft.com/office/drawing/2014/main" id="{0F847CA6-0897-418D-AD8E-7065457ADE4D}"/>
              </a:ext>
            </a:extLst>
          </p:cNvPr>
          <p:cNvSpPr>
            <a:spLocks noGrp="1"/>
          </p:cNvSpPr>
          <p:nvPr>
            <p:ph idx="1"/>
          </p:nvPr>
        </p:nvSpPr>
        <p:spPr/>
        <p:txBody>
          <a:bodyPr>
            <a:normAutofit lnSpcReduction="10000"/>
          </a:bodyPr>
          <a:lstStyle/>
          <a:p>
            <a:r>
              <a:rPr lang="en-US" dirty="0">
                <a:solidFill>
                  <a:schemeClr val="accent2"/>
                </a:solidFill>
              </a:rPr>
              <a:t>Hex File</a:t>
            </a:r>
            <a:r>
              <a:rPr lang="en-US" dirty="0"/>
              <a:t>: Compiled machine code in hexadecimal format; loaded onto AVR microcontrollers for execution.</a:t>
            </a:r>
          </a:p>
          <a:p>
            <a:r>
              <a:rPr lang="en-US" dirty="0">
                <a:solidFill>
                  <a:schemeClr val="accent2"/>
                </a:solidFill>
              </a:rPr>
              <a:t>Map File</a:t>
            </a:r>
            <a:r>
              <a:rPr lang="en-US" dirty="0"/>
              <a:t>: Offers a detailed map of memory usage, showing how program elements occupy space in the AVR's memory.</a:t>
            </a:r>
          </a:p>
          <a:p>
            <a:r>
              <a:rPr lang="en-US" dirty="0">
                <a:solidFill>
                  <a:schemeClr val="accent2"/>
                </a:solidFill>
              </a:rPr>
              <a:t>LST File</a:t>
            </a:r>
            <a:r>
              <a:rPr lang="en-US" dirty="0"/>
              <a:t>: Lists the assembly instructions with corresponding memory addresses, aiding in program analysis and debugging.</a:t>
            </a:r>
          </a:p>
          <a:p>
            <a:r>
              <a:rPr lang="en-US" dirty="0">
                <a:solidFill>
                  <a:schemeClr val="accent2"/>
                </a:solidFill>
              </a:rPr>
              <a:t>OBJ File</a:t>
            </a:r>
            <a:r>
              <a:rPr lang="en-US" dirty="0"/>
              <a:t>: Intermediate file generated by the AVR assembler, containing relocatable machine code before being linked to create the final HEX file for AVR microcontrollers.</a:t>
            </a:r>
          </a:p>
          <a:p>
            <a:endParaRPr lang="en-US" dirty="0"/>
          </a:p>
        </p:txBody>
      </p:sp>
    </p:spTree>
    <p:extLst>
      <p:ext uri="{BB962C8B-B14F-4D97-AF65-F5344CB8AC3E}">
        <p14:creationId xmlns:p14="http://schemas.microsoft.com/office/powerpoint/2010/main" val="611975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44000">
              <a:schemeClr val="accent5"/>
            </a:gs>
            <a:gs pos="100000">
              <a:schemeClr val="accent1"/>
            </a:gs>
            <a:gs pos="74000">
              <a:schemeClr val="accent5"/>
            </a:gs>
            <a:gs pos="83000">
              <a:schemeClr val="accent5"/>
            </a:gs>
            <a:gs pos="100000">
              <a:schemeClr val="accent5"/>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2DB99F-E80D-9D76-DE30-62EF976C4C9F}"/>
              </a:ext>
            </a:extLst>
          </p:cNvPr>
          <p:cNvSpPr txBox="1"/>
          <p:nvPr/>
        </p:nvSpPr>
        <p:spPr>
          <a:xfrm>
            <a:off x="650240" y="642601"/>
            <a:ext cx="34747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History of the AVR Microcontroller</a:t>
            </a:r>
          </a:p>
        </p:txBody>
      </p:sp>
      <p:sp>
        <p:nvSpPr>
          <p:cNvPr id="18" name="Freeform: Shape 17">
            <a:extLst>
              <a:ext uri="{FF2B5EF4-FFF2-40B4-BE49-F238E27FC236}">
                <a16:creationId xmlns:a16="http://schemas.microsoft.com/office/drawing/2014/main" id="{10E4F349-EAA0-D806-25F8-820024AA0C93}"/>
              </a:ext>
            </a:extLst>
          </p:cNvPr>
          <p:cNvSpPr/>
          <p:nvPr/>
        </p:nvSpPr>
        <p:spPr>
          <a:xfrm rot="16200000" flipH="1">
            <a:off x="4237748" y="586009"/>
            <a:ext cx="12432322" cy="9853536"/>
          </a:xfrm>
          <a:custGeom>
            <a:avLst/>
            <a:gdLst>
              <a:gd name="connsiteX0" fmla="*/ 11590017 w 15064737"/>
              <a:gd name="connsiteY0" fmla="*/ 7646667 h 10641326"/>
              <a:gd name="connsiteX1" fmla="*/ 12310107 w 15064737"/>
              <a:gd name="connsiteY1" fmla="*/ 9086846 h 10641326"/>
              <a:gd name="connsiteX2" fmla="*/ 14344647 w 15064737"/>
              <a:gd name="connsiteY2" fmla="*/ 9086846 h 10641326"/>
              <a:gd name="connsiteX3" fmla="*/ 15064737 w 15064737"/>
              <a:gd name="connsiteY3" fmla="*/ 7646667 h 10641326"/>
              <a:gd name="connsiteX4" fmla="*/ 14344647 w 15064737"/>
              <a:gd name="connsiteY4" fmla="*/ 6206488 h 10641326"/>
              <a:gd name="connsiteX5" fmla="*/ 12310107 w 15064737"/>
              <a:gd name="connsiteY5" fmla="*/ 6206488 h 10641326"/>
              <a:gd name="connsiteX6" fmla="*/ 11582397 w 15064737"/>
              <a:gd name="connsiteY6" fmla="*/ 4556759 h 10641326"/>
              <a:gd name="connsiteX7" fmla="*/ 12302487 w 15064737"/>
              <a:gd name="connsiteY7" fmla="*/ 5996938 h 10641326"/>
              <a:gd name="connsiteX8" fmla="*/ 14337027 w 15064737"/>
              <a:gd name="connsiteY8" fmla="*/ 5996938 h 10641326"/>
              <a:gd name="connsiteX9" fmla="*/ 15057117 w 15064737"/>
              <a:gd name="connsiteY9" fmla="*/ 4556759 h 10641326"/>
              <a:gd name="connsiteX10" fmla="*/ 14337027 w 15064737"/>
              <a:gd name="connsiteY10" fmla="*/ 3116580 h 10641326"/>
              <a:gd name="connsiteX11" fmla="*/ 12302487 w 15064737"/>
              <a:gd name="connsiteY11" fmla="*/ 3116580 h 10641326"/>
              <a:gd name="connsiteX12" fmla="*/ 11582397 w 15064737"/>
              <a:gd name="connsiteY12" fmla="*/ 1440179 h 10641326"/>
              <a:gd name="connsiteX13" fmla="*/ 12302487 w 15064737"/>
              <a:gd name="connsiteY13" fmla="*/ 2880358 h 10641326"/>
              <a:gd name="connsiteX14" fmla="*/ 14337027 w 15064737"/>
              <a:gd name="connsiteY14" fmla="*/ 2880358 h 10641326"/>
              <a:gd name="connsiteX15" fmla="*/ 15057117 w 15064737"/>
              <a:gd name="connsiteY15" fmla="*/ 1440179 h 10641326"/>
              <a:gd name="connsiteX16" fmla="*/ 14337027 w 15064737"/>
              <a:gd name="connsiteY16" fmla="*/ 1 h 10641326"/>
              <a:gd name="connsiteX17" fmla="*/ 12302487 w 15064737"/>
              <a:gd name="connsiteY17" fmla="*/ 1 h 10641326"/>
              <a:gd name="connsiteX18" fmla="*/ 8694419 w 15064737"/>
              <a:gd name="connsiteY18" fmla="*/ 9201147 h 10641326"/>
              <a:gd name="connsiteX19" fmla="*/ 9414509 w 15064737"/>
              <a:gd name="connsiteY19" fmla="*/ 10641326 h 10641326"/>
              <a:gd name="connsiteX20" fmla="*/ 11449049 w 15064737"/>
              <a:gd name="connsiteY20" fmla="*/ 10641326 h 10641326"/>
              <a:gd name="connsiteX21" fmla="*/ 12169139 w 15064737"/>
              <a:gd name="connsiteY21" fmla="*/ 9201147 h 10641326"/>
              <a:gd name="connsiteX22" fmla="*/ 11449049 w 15064737"/>
              <a:gd name="connsiteY22" fmla="*/ 7760968 h 10641326"/>
              <a:gd name="connsiteX23" fmla="*/ 9414509 w 15064737"/>
              <a:gd name="connsiteY23" fmla="*/ 7760968 h 10641326"/>
              <a:gd name="connsiteX24" fmla="*/ 8686799 w 15064737"/>
              <a:gd name="connsiteY24" fmla="*/ 6111239 h 10641326"/>
              <a:gd name="connsiteX25" fmla="*/ 9406889 w 15064737"/>
              <a:gd name="connsiteY25" fmla="*/ 7551418 h 10641326"/>
              <a:gd name="connsiteX26" fmla="*/ 11441429 w 15064737"/>
              <a:gd name="connsiteY26" fmla="*/ 7551418 h 10641326"/>
              <a:gd name="connsiteX27" fmla="*/ 12161519 w 15064737"/>
              <a:gd name="connsiteY27" fmla="*/ 6111239 h 10641326"/>
              <a:gd name="connsiteX28" fmla="*/ 11441429 w 15064737"/>
              <a:gd name="connsiteY28" fmla="*/ 4671060 h 10641326"/>
              <a:gd name="connsiteX29" fmla="*/ 9406889 w 15064737"/>
              <a:gd name="connsiteY29" fmla="*/ 4671060 h 10641326"/>
              <a:gd name="connsiteX30" fmla="*/ 8686799 w 15064737"/>
              <a:gd name="connsiteY30" fmla="*/ 2994659 h 10641326"/>
              <a:gd name="connsiteX31" fmla="*/ 9406889 w 15064737"/>
              <a:gd name="connsiteY31" fmla="*/ 4434838 h 10641326"/>
              <a:gd name="connsiteX32" fmla="*/ 11441429 w 15064737"/>
              <a:gd name="connsiteY32" fmla="*/ 4434838 h 10641326"/>
              <a:gd name="connsiteX33" fmla="*/ 12161519 w 15064737"/>
              <a:gd name="connsiteY33" fmla="*/ 2994659 h 10641326"/>
              <a:gd name="connsiteX34" fmla="*/ 11441429 w 15064737"/>
              <a:gd name="connsiteY34" fmla="*/ 1554480 h 10641326"/>
              <a:gd name="connsiteX35" fmla="*/ 9406889 w 15064737"/>
              <a:gd name="connsiteY35" fmla="*/ 1554480 h 10641326"/>
              <a:gd name="connsiteX36" fmla="*/ 5798820 w 15064737"/>
              <a:gd name="connsiteY36" fmla="*/ 7646667 h 10641326"/>
              <a:gd name="connsiteX37" fmla="*/ 6518910 w 15064737"/>
              <a:gd name="connsiteY37" fmla="*/ 9086846 h 10641326"/>
              <a:gd name="connsiteX38" fmla="*/ 8553450 w 15064737"/>
              <a:gd name="connsiteY38" fmla="*/ 9086846 h 10641326"/>
              <a:gd name="connsiteX39" fmla="*/ 9273540 w 15064737"/>
              <a:gd name="connsiteY39" fmla="*/ 7646667 h 10641326"/>
              <a:gd name="connsiteX40" fmla="*/ 8553449 w 15064737"/>
              <a:gd name="connsiteY40" fmla="*/ 6206488 h 10641326"/>
              <a:gd name="connsiteX41" fmla="*/ 6518910 w 15064737"/>
              <a:gd name="connsiteY41" fmla="*/ 6206488 h 10641326"/>
              <a:gd name="connsiteX42" fmla="*/ 5791200 w 15064737"/>
              <a:gd name="connsiteY42" fmla="*/ 4556759 h 10641326"/>
              <a:gd name="connsiteX43" fmla="*/ 6511290 w 15064737"/>
              <a:gd name="connsiteY43" fmla="*/ 5996938 h 10641326"/>
              <a:gd name="connsiteX44" fmla="*/ 8545829 w 15064737"/>
              <a:gd name="connsiteY44" fmla="*/ 5996938 h 10641326"/>
              <a:gd name="connsiteX45" fmla="*/ 9265919 w 15064737"/>
              <a:gd name="connsiteY45" fmla="*/ 4556759 h 10641326"/>
              <a:gd name="connsiteX46" fmla="*/ 8545829 w 15064737"/>
              <a:gd name="connsiteY46" fmla="*/ 3116580 h 10641326"/>
              <a:gd name="connsiteX47" fmla="*/ 6511290 w 15064737"/>
              <a:gd name="connsiteY47" fmla="*/ 3116580 h 10641326"/>
              <a:gd name="connsiteX48" fmla="*/ 5791200 w 15064737"/>
              <a:gd name="connsiteY48" fmla="*/ 1440179 h 10641326"/>
              <a:gd name="connsiteX49" fmla="*/ 6511290 w 15064737"/>
              <a:gd name="connsiteY49" fmla="*/ 2880358 h 10641326"/>
              <a:gd name="connsiteX50" fmla="*/ 8545829 w 15064737"/>
              <a:gd name="connsiteY50" fmla="*/ 2880358 h 10641326"/>
              <a:gd name="connsiteX51" fmla="*/ 9265919 w 15064737"/>
              <a:gd name="connsiteY51" fmla="*/ 1440179 h 10641326"/>
              <a:gd name="connsiteX52" fmla="*/ 8545829 w 15064737"/>
              <a:gd name="connsiteY52" fmla="*/ 1 h 10641326"/>
              <a:gd name="connsiteX53" fmla="*/ 6511290 w 15064737"/>
              <a:gd name="connsiteY53" fmla="*/ 1 h 10641326"/>
              <a:gd name="connsiteX54" fmla="*/ 2903219 w 15064737"/>
              <a:gd name="connsiteY54" fmla="*/ 9201147 h 10641326"/>
              <a:gd name="connsiteX55" fmla="*/ 3623310 w 15064737"/>
              <a:gd name="connsiteY55" fmla="*/ 10641326 h 10641326"/>
              <a:gd name="connsiteX56" fmla="*/ 5657849 w 15064737"/>
              <a:gd name="connsiteY56" fmla="*/ 10641326 h 10641326"/>
              <a:gd name="connsiteX57" fmla="*/ 6377939 w 15064737"/>
              <a:gd name="connsiteY57" fmla="*/ 9201147 h 10641326"/>
              <a:gd name="connsiteX58" fmla="*/ 5657849 w 15064737"/>
              <a:gd name="connsiteY58" fmla="*/ 7760968 h 10641326"/>
              <a:gd name="connsiteX59" fmla="*/ 3623309 w 15064737"/>
              <a:gd name="connsiteY59" fmla="*/ 7760968 h 10641326"/>
              <a:gd name="connsiteX60" fmla="*/ 2895599 w 15064737"/>
              <a:gd name="connsiteY60" fmla="*/ 6111239 h 10641326"/>
              <a:gd name="connsiteX61" fmla="*/ 3615689 w 15064737"/>
              <a:gd name="connsiteY61" fmla="*/ 7551418 h 10641326"/>
              <a:gd name="connsiteX62" fmla="*/ 5650230 w 15064737"/>
              <a:gd name="connsiteY62" fmla="*/ 7551418 h 10641326"/>
              <a:gd name="connsiteX63" fmla="*/ 6370319 w 15064737"/>
              <a:gd name="connsiteY63" fmla="*/ 6111239 h 10641326"/>
              <a:gd name="connsiteX64" fmla="*/ 5650230 w 15064737"/>
              <a:gd name="connsiteY64" fmla="*/ 4671060 h 10641326"/>
              <a:gd name="connsiteX65" fmla="*/ 3615689 w 15064737"/>
              <a:gd name="connsiteY65" fmla="*/ 4671060 h 10641326"/>
              <a:gd name="connsiteX66" fmla="*/ 2895599 w 15064737"/>
              <a:gd name="connsiteY66" fmla="*/ 2994659 h 10641326"/>
              <a:gd name="connsiteX67" fmla="*/ 3615689 w 15064737"/>
              <a:gd name="connsiteY67" fmla="*/ 4434838 h 10641326"/>
              <a:gd name="connsiteX68" fmla="*/ 5650230 w 15064737"/>
              <a:gd name="connsiteY68" fmla="*/ 4434838 h 10641326"/>
              <a:gd name="connsiteX69" fmla="*/ 6370319 w 15064737"/>
              <a:gd name="connsiteY69" fmla="*/ 2994659 h 10641326"/>
              <a:gd name="connsiteX70" fmla="*/ 5650230 w 15064737"/>
              <a:gd name="connsiteY70" fmla="*/ 1554480 h 10641326"/>
              <a:gd name="connsiteX71" fmla="*/ 3615689 w 15064737"/>
              <a:gd name="connsiteY71" fmla="*/ 1554480 h 10641326"/>
              <a:gd name="connsiteX72" fmla="*/ 7620 w 15064737"/>
              <a:gd name="connsiteY72" fmla="*/ 7646667 h 10641326"/>
              <a:gd name="connsiteX73" fmla="*/ 727710 w 15064737"/>
              <a:gd name="connsiteY73" fmla="*/ 9086846 h 10641326"/>
              <a:gd name="connsiteX74" fmla="*/ 2762250 w 15064737"/>
              <a:gd name="connsiteY74" fmla="*/ 9086846 h 10641326"/>
              <a:gd name="connsiteX75" fmla="*/ 3482340 w 15064737"/>
              <a:gd name="connsiteY75" fmla="*/ 7646667 h 10641326"/>
              <a:gd name="connsiteX76" fmla="*/ 2762250 w 15064737"/>
              <a:gd name="connsiteY76" fmla="*/ 6206488 h 10641326"/>
              <a:gd name="connsiteX77" fmla="*/ 727710 w 15064737"/>
              <a:gd name="connsiteY77" fmla="*/ 6206488 h 10641326"/>
              <a:gd name="connsiteX78" fmla="*/ 0 w 15064737"/>
              <a:gd name="connsiteY78" fmla="*/ 4556759 h 10641326"/>
              <a:gd name="connsiteX79" fmla="*/ 720090 w 15064737"/>
              <a:gd name="connsiteY79" fmla="*/ 5996938 h 10641326"/>
              <a:gd name="connsiteX80" fmla="*/ 2754630 w 15064737"/>
              <a:gd name="connsiteY80" fmla="*/ 5996938 h 10641326"/>
              <a:gd name="connsiteX81" fmla="*/ 3474720 w 15064737"/>
              <a:gd name="connsiteY81" fmla="*/ 4556759 h 10641326"/>
              <a:gd name="connsiteX82" fmla="*/ 2754630 w 15064737"/>
              <a:gd name="connsiteY82" fmla="*/ 3116580 h 10641326"/>
              <a:gd name="connsiteX83" fmla="*/ 720090 w 15064737"/>
              <a:gd name="connsiteY83" fmla="*/ 3116580 h 10641326"/>
              <a:gd name="connsiteX84" fmla="*/ 0 w 15064737"/>
              <a:gd name="connsiteY84" fmla="*/ 1440179 h 10641326"/>
              <a:gd name="connsiteX85" fmla="*/ 720090 w 15064737"/>
              <a:gd name="connsiteY85" fmla="*/ 2880358 h 10641326"/>
              <a:gd name="connsiteX86" fmla="*/ 2754630 w 15064737"/>
              <a:gd name="connsiteY86" fmla="*/ 2880358 h 10641326"/>
              <a:gd name="connsiteX87" fmla="*/ 3474720 w 15064737"/>
              <a:gd name="connsiteY87" fmla="*/ 1440179 h 10641326"/>
              <a:gd name="connsiteX88" fmla="*/ 2754630 w 15064737"/>
              <a:gd name="connsiteY88" fmla="*/ 0 h 10641326"/>
              <a:gd name="connsiteX89" fmla="*/ 720090 w 15064737"/>
              <a:gd name="connsiteY89" fmla="*/ 0 h 10641326"/>
              <a:gd name="connsiteX0" fmla="*/ 11590017 w 15064737"/>
              <a:gd name="connsiteY0" fmla="*/ 7646667 h 10641326"/>
              <a:gd name="connsiteX1" fmla="*/ 12310107 w 15064737"/>
              <a:gd name="connsiteY1" fmla="*/ 9086846 h 10641326"/>
              <a:gd name="connsiteX2" fmla="*/ 14344647 w 15064737"/>
              <a:gd name="connsiteY2" fmla="*/ 9086846 h 10641326"/>
              <a:gd name="connsiteX3" fmla="*/ 15064737 w 15064737"/>
              <a:gd name="connsiteY3" fmla="*/ 7646667 h 10641326"/>
              <a:gd name="connsiteX4" fmla="*/ 14344647 w 15064737"/>
              <a:gd name="connsiteY4" fmla="*/ 6206488 h 10641326"/>
              <a:gd name="connsiteX5" fmla="*/ 12310107 w 15064737"/>
              <a:gd name="connsiteY5" fmla="*/ 6206488 h 10641326"/>
              <a:gd name="connsiteX6" fmla="*/ 11590017 w 15064737"/>
              <a:gd name="connsiteY6" fmla="*/ 7646667 h 10641326"/>
              <a:gd name="connsiteX7" fmla="*/ 11582397 w 15064737"/>
              <a:gd name="connsiteY7" fmla="*/ 4556759 h 10641326"/>
              <a:gd name="connsiteX8" fmla="*/ 12302487 w 15064737"/>
              <a:gd name="connsiteY8" fmla="*/ 5996938 h 10641326"/>
              <a:gd name="connsiteX9" fmla="*/ 14337027 w 15064737"/>
              <a:gd name="connsiteY9" fmla="*/ 5996938 h 10641326"/>
              <a:gd name="connsiteX10" fmla="*/ 15057117 w 15064737"/>
              <a:gd name="connsiteY10" fmla="*/ 4556759 h 10641326"/>
              <a:gd name="connsiteX11" fmla="*/ 14337027 w 15064737"/>
              <a:gd name="connsiteY11" fmla="*/ 3116580 h 10641326"/>
              <a:gd name="connsiteX12" fmla="*/ 12302487 w 15064737"/>
              <a:gd name="connsiteY12" fmla="*/ 3116580 h 10641326"/>
              <a:gd name="connsiteX13" fmla="*/ 11582397 w 15064737"/>
              <a:gd name="connsiteY13" fmla="*/ 4556759 h 10641326"/>
              <a:gd name="connsiteX14" fmla="*/ 11582397 w 15064737"/>
              <a:gd name="connsiteY14" fmla="*/ 1440179 h 10641326"/>
              <a:gd name="connsiteX15" fmla="*/ 12302487 w 15064737"/>
              <a:gd name="connsiteY15" fmla="*/ 2880358 h 10641326"/>
              <a:gd name="connsiteX16" fmla="*/ 14337027 w 15064737"/>
              <a:gd name="connsiteY16" fmla="*/ 2880358 h 10641326"/>
              <a:gd name="connsiteX17" fmla="*/ 15057117 w 15064737"/>
              <a:gd name="connsiteY17" fmla="*/ 1440179 h 10641326"/>
              <a:gd name="connsiteX18" fmla="*/ 14337027 w 15064737"/>
              <a:gd name="connsiteY18" fmla="*/ 1 h 10641326"/>
              <a:gd name="connsiteX19" fmla="*/ 12302487 w 15064737"/>
              <a:gd name="connsiteY19" fmla="*/ 1 h 10641326"/>
              <a:gd name="connsiteX20" fmla="*/ 11582397 w 15064737"/>
              <a:gd name="connsiteY20" fmla="*/ 1440179 h 10641326"/>
              <a:gd name="connsiteX21" fmla="*/ 8694419 w 15064737"/>
              <a:gd name="connsiteY21" fmla="*/ 9201147 h 10641326"/>
              <a:gd name="connsiteX22" fmla="*/ 9414509 w 15064737"/>
              <a:gd name="connsiteY22" fmla="*/ 10641326 h 10641326"/>
              <a:gd name="connsiteX23" fmla="*/ 11449049 w 15064737"/>
              <a:gd name="connsiteY23" fmla="*/ 10641326 h 10641326"/>
              <a:gd name="connsiteX24" fmla="*/ 12169139 w 15064737"/>
              <a:gd name="connsiteY24" fmla="*/ 9201147 h 10641326"/>
              <a:gd name="connsiteX25" fmla="*/ 11449049 w 15064737"/>
              <a:gd name="connsiteY25" fmla="*/ 7760968 h 10641326"/>
              <a:gd name="connsiteX26" fmla="*/ 9414509 w 15064737"/>
              <a:gd name="connsiteY26" fmla="*/ 7760968 h 10641326"/>
              <a:gd name="connsiteX27" fmla="*/ 8694419 w 15064737"/>
              <a:gd name="connsiteY27" fmla="*/ 9201147 h 10641326"/>
              <a:gd name="connsiteX28" fmla="*/ 8686799 w 15064737"/>
              <a:gd name="connsiteY28" fmla="*/ 6111239 h 10641326"/>
              <a:gd name="connsiteX29" fmla="*/ 9406889 w 15064737"/>
              <a:gd name="connsiteY29" fmla="*/ 7551418 h 10641326"/>
              <a:gd name="connsiteX30" fmla="*/ 11441429 w 15064737"/>
              <a:gd name="connsiteY30" fmla="*/ 7551418 h 10641326"/>
              <a:gd name="connsiteX31" fmla="*/ 12161519 w 15064737"/>
              <a:gd name="connsiteY31" fmla="*/ 6111239 h 10641326"/>
              <a:gd name="connsiteX32" fmla="*/ 11441429 w 15064737"/>
              <a:gd name="connsiteY32" fmla="*/ 4671060 h 10641326"/>
              <a:gd name="connsiteX33" fmla="*/ 9406889 w 15064737"/>
              <a:gd name="connsiteY33" fmla="*/ 4671060 h 10641326"/>
              <a:gd name="connsiteX34" fmla="*/ 8686799 w 15064737"/>
              <a:gd name="connsiteY34" fmla="*/ 6111239 h 10641326"/>
              <a:gd name="connsiteX35" fmla="*/ 8686799 w 15064737"/>
              <a:gd name="connsiteY35" fmla="*/ 2994659 h 10641326"/>
              <a:gd name="connsiteX36" fmla="*/ 9406889 w 15064737"/>
              <a:gd name="connsiteY36" fmla="*/ 4434838 h 10641326"/>
              <a:gd name="connsiteX37" fmla="*/ 11441429 w 15064737"/>
              <a:gd name="connsiteY37" fmla="*/ 4434838 h 10641326"/>
              <a:gd name="connsiteX38" fmla="*/ 12161519 w 15064737"/>
              <a:gd name="connsiteY38" fmla="*/ 2994659 h 10641326"/>
              <a:gd name="connsiteX39" fmla="*/ 11441429 w 15064737"/>
              <a:gd name="connsiteY39" fmla="*/ 1554480 h 10641326"/>
              <a:gd name="connsiteX40" fmla="*/ 9406889 w 15064737"/>
              <a:gd name="connsiteY40" fmla="*/ 1554480 h 10641326"/>
              <a:gd name="connsiteX41" fmla="*/ 8686799 w 15064737"/>
              <a:gd name="connsiteY41" fmla="*/ 2994659 h 10641326"/>
              <a:gd name="connsiteX42" fmla="*/ 5798820 w 15064737"/>
              <a:gd name="connsiteY42" fmla="*/ 7646667 h 10641326"/>
              <a:gd name="connsiteX43" fmla="*/ 6518910 w 15064737"/>
              <a:gd name="connsiteY43" fmla="*/ 9086846 h 10641326"/>
              <a:gd name="connsiteX44" fmla="*/ 8553450 w 15064737"/>
              <a:gd name="connsiteY44" fmla="*/ 9086846 h 10641326"/>
              <a:gd name="connsiteX45" fmla="*/ 9273540 w 15064737"/>
              <a:gd name="connsiteY45" fmla="*/ 7646667 h 10641326"/>
              <a:gd name="connsiteX46" fmla="*/ 8553449 w 15064737"/>
              <a:gd name="connsiteY46" fmla="*/ 6206488 h 10641326"/>
              <a:gd name="connsiteX47" fmla="*/ 6518910 w 15064737"/>
              <a:gd name="connsiteY47" fmla="*/ 6206488 h 10641326"/>
              <a:gd name="connsiteX48" fmla="*/ 5798820 w 15064737"/>
              <a:gd name="connsiteY48" fmla="*/ 7646667 h 10641326"/>
              <a:gd name="connsiteX49" fmla="*/ 5791200 w 15064737"/>
              <a:gd name="connsiteY49" fmla="*/ 4556759 h 10641326"/>
              <a:gd name="connsiteX50" fmla="*/ 6511290 w 15064737"/>
              <a:gd name="connsiteY50" fmla="*/ 5996938 h 10641326"/>
              <a:gd name="connsiteX51" fmla="*/ 8545829 w 15064737"/>
              <a:gd name="connsiteY51" fmla="*/ 5996938 h 10641326"/>
              <a:gd name="connsiteX52" fmla="*/ 9265919 w 15064737"/>
              <a:gd name="connsiteY52" fmla="*/ 4556759 h 10641326"/>
              <a:gd name="connsiteX53" fmla="*/ 8545829 w 15064737"/>
              <a:gd name="connsiteY53" fmla="*/ 3116580 h 10641326"/>
              <a:gd name="connsiteX54" fmla="*/ 6511290 w 15064737"/>
              <a:gd name="connsiteY54" fmla="*/ 3116580 h 10641326"/>
              <a:gd name="connsiteX55" fmla="*/ 5791200 w 15064737"/>
              <a:gd name="connsiteY55" fmla="*/ 4556759 h 10641326"/>
              <a:gd name="connsiteX56" fmla="*/ 5791200 w 15064737"/>
              <a:gd name="connsiteY56" fmla="*/ 1440179 h 10641326"/>
              <a:gd name="connsiteX57" fmla="*/ 6511290 w 15064737"/>
              <a:gd name="connsiteY57" fmla="*/ 2880358 h 10641326"/>
              <a:gd name="connsiteX58" fmla="*/ 8545829 w 15064737"/>
              <a:gd name="connsiteY58" fmla="*/ 2880358 h 10641326"/>
              <a:gd name="connsiteX59" fmla="*/ 9265919 w 15064737"/>
              <a:gd name="connsiteY59" fmla="*/ 1440179 h 10641326"/>
              <a:gd name="connsiteX60" fmla="*/ 8545829 w 15064737"/>
              <a:gd name="connsiteY60" fmla="*/ 1 h 10641326"/>
              <a:gd name="connsiteX61" fmla="*/ 6511290 w 15064737"/>
              <a:gd name="connsiteY61" fmla="*/ 1 h 10641326"/>
              <a:gd name="connsiteX62" fmla="*/ 5791200 w 15064737"/>
              <a:gd name="connsiteY62" fmla="*/ 1440179 h 10641326"/>
              <a:gd name="connsiteX63" fmla="*/ 2903219 w 15064737"/>
              <a:gd name="connsiteY63" fmla="*/ 9201147 h 10641326"/>
              <a:gd name="connsiteX64" fmla="*/ 3623310 w 15064737"/>
              <a:gd name="connsiteY64" fmla="*/ 10641326 h 10641326"/>
              <a:gd name="connsiteX65" fmla="*/ 5657849 w 15064737"/>
              <a:gd name="connsiteY65" fmla="*/ 10641326 h 10641326"/>
              <a:gd name="connsiteX66" fmla="*/ 6377939 w 15064737"/>
              <a:gd name="connsiteY66" fmla="*/ 9201147 h 10641326"/>
              <a:gd name="connsiteX67" fmla="*/ 5657849 w 15064737"/>
              <a:gd name="connsiteY67" fmla="*/ 7760968 h 10641326"/>
              <a:gd name="connsiteX68" fmla="*/ 3623309 w 15064737"/>
              <a:gd name="connsiteY68" fmla="*/ 7760968 h 10641326"/>
              <a:gd name="connsiteX69" fmla="*/ 2903219 w 15064737"/>
              <a:gd name="connsiteY69" fmla="*/ 9201147 h 10641326"/>
              <a:gd name="connsiteX70" fmla="*/ 2895599 w 15064737"/>
              <a:gd name="connsiteY70" fmla="*/ 6111239 h 10641326"/>
              <a:gd name="connsiteX71" fmla="*/ 3615689 w 15064737"/>
              <a:gd name="connsiteY71" fmla="*/ 7551418 h 10641326"/>
              <a:gd name="connsiteX72" fmla="*/ 5650230 w 15064737"/>
              <a:gd name="connsiteY72" fmla="*/ 7551418 h 10641326"/>
              <a:gd name="connsiteX73" fmla="*/ 6370319 w 15064737"/>
              <a:gd name="connsiteY73" fmla="*/ 6111239 h 10641326"/>
              <a:gd name="connsiteX74" fmla="*/ 5650230 w 15064737"/>
              <a:gd name="connsiteY74" fmla="*/ 4671060 h 10641326"/>
              <a:gd name="connsiteX75" fmla="*/ 3615689 w 15064737"/>
              <a:gd name="connsiteY75" fmla="*/ 4671060 h 10641326"/>
              <a:gd name="connsiteX76" fmla="*/ 2895599 w 15064737"/>
              <a:gd name="connsiteY76" fmla="*/ 6111239 h 10641326"/>
              <a:gd name="connsiteX77" fmla="*/ 2895599 w 15064737"/>
              <a:gd name="connsiteY77" fmla="*/ 2994659 h 10641326"/>
              <a:gd name="connsiteX78" fmla="*/ 3615689 w 15064737"/>
              <a:gd name="connsiteY78" fmla="*/ 4434838 h 10641326"/>
              <a:gd name="connsiteX79" fmla="*/ 5650230 w 15064737"/>
              <a:gd name="connsiteY79" fmla="*/ 4434838 h 10641326"/>
              <a:gd name="connsiteX80" fmla="*/ 6370319 w 15064737"/>
              <a:gd name="connsiteY80" fmla="*/ 2994659 h 10641326"/>
              <a:gd name="connsiteX81" fmla="*/ 5650230 w 15064737"/>
              <a:gd name="connsiteY81" fmla="*/ 1554480 h 10641326"/>
              <a:gd name="connsiteX82" fmla="*/ 3615689 w 15064737"/>
              <a:gd name="connsiteY82" fmla="*/ 1554480 h 10641326"/>
              <a:gd name="connsiteX83" fmla="*/ 2895599 w 15064737"/>
              <a:gd name="connsiteY83" fmla="*/ 2994659 h 10641326"/>
              <a:gd name="connsiteX84" fmla="*/ 7620 w 15064737"/>
              <a:gd name="connsiteY84" fmla="*/ 7646667 h 10641326"/>
              <a:gd name="connsiteX85" fmla="*/ 727710 w 15064737"/>
              <a:gd name="connsiteY85" fmla="*/ 9086846 h 10641326"/>
              <a:gd name="connsiteX86" fmla="*/ 2762250 w 15064737"/>
              <a:gd name="connsiteY86" fmla="*/ 9086846 h 10641326"/>
              <a:gd name="connsiteX87" fmla="*/ 3482340 w 15064737"/>
              <a:gd name="connsiteY87" fmla="*/ 7646667 h 10641326"/>
              <a:gd name="connsiteX88" fmla="*/ 2762250 w 15064737"/>
              <a:gd name="connsiteY88" fmla="*/ 6206488 h 10641326"/>
              <a:gd name="connsiteX89" fmla="*/ 727710 w 15064737"/>
              <a:gd name="connsiteY89" fmla="*/ 6206488 h 10641326"/>
              <a:gd name="connsiteX90" fmla="*/ 7620 w 15064737"/>
              <a:gd name="connsiteY90" fmla="*/ 7646667 h 10641326"/>
              <a:gd name="connsiteX91" fmla="*/ 0 w 15064737"/>
              <a:gd name="connsiteY91" fmla="*/ 4556759 h 10641326"/>
              <a:gd name="connsiteX92" fmla="*/ 720090 w 15064737"/>
              <a:gd name="connsiteY92" fmla="*/ 5996938 h 10641326"/>
              <a:gd name="connsiteX93" fmla="*/ 2754630 w 15064737"/>
              <a:gd name="connsiteY93" fmla="*/ 5996938 h 10641326"/>
              <a:gd name="connsiteX94" fmla="*/ 3474720 w 15064737"/>
              <a:gd name="connsiteY94" fmla="*/ 4556759 h 10641326"/>
              <a:gd name="connsiteX95" fmla="*/ 2754630 w 15064737"/>
              <a:gd name="connsiteY95" fmla="*/ 3116580 h 10641326"/>
              <a:gd name="connsiteX96" fmla="*/ 720090 w 15064737"/>
              <a:gd name="connsiteY96" fmla="*/ 3116580 h 10641326"/>
              <a:gd name="connsiteX97" fmla="*/ 0 w 15064737"/>
              <a:gd name="connsiteY97" fmla="*/ 4556759 h 10641326"/>
              <a:gd name="connsiteX98" fmla="*/ 0 w 15064737"/>
              <a:gd name="connsiteY98" fmla="*/ 1440179 h 10641326"/>
              <a:gd name="connsiteX99" fmla="*/ 720090 w 15064737"/>
              <a:gd name="connsiteY99" fmla="*/ 2934476 h 10641326"/>
              <a:gd name="connsiteX100" fmla="*/ 2754630 w 15064737"/>
              <a:gd name="connsiteY100" fmla="*/ 2880358 h 10641326"/>
              <a:gd name="connsiteX101" fmla="*/ 3474720 w 15064737"/>
              <a:gd name="connsiteY101" fmla="*/ 1440179 h 10641326"/>
              <a:gd name="connsiteX102" fmla="*/ 2754630 w 15064737"/>
              <a:gd name="connsiteY102" fmla="*/ 0 h 10641326"/>
              <a:gd name="connsiteX103" fmla="*/ 720090 w 15064737"/>
              <a:gd name="connsiteY103" fmla="*/ 0 h 10641326"/>
              <a:gd name="connsiteX104" fmla="*/ 0 w 15064737"/>
              <a:gd name="connsiteY104" fmla="*/ 1440179 h 1064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5064737" h="10641326">
                <a:moveTo>
                  <a:pt x="11590017" y="7646667"/>
                </a:moveTo>
                <a:lnTo>
                  <a:pt x="12310107" y="9086846"/>
                </a:lnTo>
                <a:lnTo>
                  <a:pt x="14344647" y="9086846"/>
                </a:lnTo>
                <a:lnTo>
                  <a:pt x="15064737" y="7646667"/>
                </a:lnTo>
                <a:lnTo>
                  <a:pt x="14344647" y="6206488"/>
                </a:lnTo>
                <a:lnTo>
                  <a:pt x="12310107" y="6206488"/>
                </a:lnTo>
                <a:lnTo>
                  <a:pt x="11590017" y="7646667"/>
                </a:lnTo>
                <a:close/>
                <a:moveTo>
                  <a:pt x="11582397" y="4556759"/>
                </a:moveTo>
                <a:lnTo>
                  <a:pt x="12302487" y="5996938"/>
                </a:lnTo>
                <a:lnTo>
                  <a:pt x="14337027" y="5996938"/>
                </a:lnTo>
                <a:lnTo>
                  <a:pt x="15057117" y="4556759"/>
                </a:lnTo>
                <a:lnTo>
                  <a:pt x="14337027" y="3116580"/>
                </a:lnTo>
                <a:lnTo>
                  <a:pt x="12302487" y="3116580"/>
                </a:lnTo>
                <a:lnTo>
                  <a:pt x="11582397" y="4556759"/>
                </a:lnTo>
                <a:close/>
                <a:moveTo>
                  <a:pt x="11582397" y="1440179"/>
                </a:moveTo>
                <a:lnTo>
                  <a:pt x="12302487" y="2880358"/>
                </a:lnTo>
                <a:lnTo>
                  <a:pt x="14337027" y="2880358"/>
                </a:lnTo>
                <a:lnTo>
                  <a:pt x="15057117" y="1440179"/>
                </a:lnTo>
                <a:lnTo>
                  <a:pt x="14337027" y="1"/>
                </a:lnTo>
                <a:lnTo>
                  <a:pt x="12302487" y="1"/>
                </a:lnTo>
                <a:lnTo>
                  <a:pt x="11582397" y="1440179"/>
                </a:lnTo>
                <a:close/>
                <a:moveTo>
                  <a:pt x="8694419" y="9201147"/>
                </a:moveTo>
                <a:lnTo>
                  <a:pt x="9414509" y="10641326"/>
                </a:lnTo>
                <a:lnTo>
                  <a:pt x="11449049" y="10641326"/>
                </a:lnTo>
                <a:lnTo>
                  <a:pt x="12169139" y="9201147"/>
                </a:lnTo>
                <a:lnTo>
                  <a:pt x="11449049" y="7760968"/>
                </a:lnTo>
                <a:lnTo>
                  <a:pt x="9414509" y="7760968"/>
                </a:lnTo>
                <a:lnTo>
                  <a:pt x="8694419" y="9201147"/>
                </a:lnTo>
                <a:close/>
                <a:moveTo>
                  <a:pt x="8686799" y="6111239"/>
                </a:moveTo>
                <a:lnTo>
                  <a:pt x="9406889" y="7551418"/>
                </a:lnTo>
                <a:lnTo>
                  <a:pt x="11441429" y="7551418"/>
                </a:lnTo>
                <a:lnTo>
                  <a:pt x="12161519" y="6111239"/>
                </a:lnTo>
                <a:lnTo>
                  <a:pt x="11441429" y="4671060"/>
                </a:lnTo>
                <a:lnTo>
                  <a:pt x="9406889" y="4671060"/>
                </a:lnTo>
                <a:lnTo>
                  <a:pt x="8686799" y="6111239"/>
                </a:lnTo>
                <a:close/>
                <a:moveTo>
                  <a:pt x="8686799" y="2994659"/>
                </a:moveTo>
                <a:lnTo>
                  <a:pt x="9406889" y="4434838"/>
                </a:lnTo>
                <a:lnTo>
                  <a:pt x="11441429" y="4434838"/>
                </a:lnTo>
                <a:lnTo>
                  <a:pt x="12161519" y="2994659"/>
                </a:lnTo>
                <a:lnTo>
                  <a:pt x="11441429" y="1554480"/>
                </a:lnTo>
                <a:lnTo>
                  <a:pt x="9406889" y="1554480"/>
                </a:lnTo>
                <a:lnTo>
                  <a:pt x="8686799" y="2994659"/>
                </a:lnTo>
                <a:close/>
                <a:moveTo>
                  <a:pt x="5798820" y="7646667"/>
                </a:moveTo>
                <a:lnTo>
                  <a:pt x="6518910" y="9086846"/>
                </a:lnTo>
                <a:lnTo>
                  <a:pt x="8553450" y="9086846"/>
                </a:lnTo>
                <a:lnTo>
                  <a:pt x="9273540" y="7646667"/>
                </a:lnTo>
                <a:lnTo>
                  <a:pt x="8553449" y="6206488"/>
                </a:lnTo>
                <a:lnTo>
                  <a:pt x="6518910" y="6206488"/>
                </a:lnTo>
                <a:lnTo>
                  <a:pt x="5798820" y="7646667"/>
                </a:lnTo>
                <a:close/>
                <a:moveTo>
                  <a:pt x="5791200" y="4556759"/>
                </a:moveTo>
                <a:lnTo>
                  <a:pt x="6511290" y="5996938"/>
                </a:lnTo>
                <a:lnTo>
                  <a:pt x="8545829" y="5996938"/>
                </a:lnTo>
                <a:lnTo>
                  <a:pt x="9265919" y="4556759"/>
                </a:lnTo>
                <a:lnTo>
                  <a:pt x="8545829" y="3116580"/>
                </a:lnTo>
                <a:lnTo>
                  <a:pt x="6511290" y="3116580"/>
                </a:lnTo>
                <a:lnTo>
                  <a:pt x="5791200" y="4556759"/>
                </a:lnTo>
                <a:close/>
                <a:moveTo>
                  <a:pt x="5791200" y="1440179"/>
                </a:moveTo>
                <a:lnTo>
                  <a:pt x="6511290" y="2880358"/>
                </a:lnTo>
                <a:lnTo>
                  <a:pt x="8545829" y="2880358"/>
                </a:lnTo>
                <a:lnTo>
                  <a:pt x="9265919" y="1440179"/>
                </a:lnTo>
                <a:lnTo>
                  <a:pt x="8545829" y="1"/>
                </a:lnTo>
                <a:lnTo>
                  <a:pt x="6511290" y="1"/>
                </a:lnTo>
                <a:lnTo>
                  <a:pt x="5791200" y="1440179"/>
                </a:lnTo>
                <a:close/>
                <a:moveTo>
                  <a:pt x="2903219" y="9201147"/>
                </a:moveTo>
                <a:lnTo>
                  <a:pt x="3623310" y="10641326"/>
                </a:lnTo>
                <a:lnTo>
                  <a:pt x="5657849" y="10641326"/>
                </a:lnTo>
                <a:lnTo>
                  <a:pt x="6377939" y="9201147"/>
                </a:lnTo>
                <a:lnTo>
                  <a:pt x="5657849" y="7760968"/>
                </a:lnTo>
                <a:lnTo>
                  <a:pt x="3623309" y="7760968"/>
                </a:lnTo>
                <a:lnTo>
                  <a:pt x="2903219" y="9201147"/>
                </a:lnTo>
                <a:close/>
                <a:moveTo>
                  <a:pt x="2895599" y="6111239"/>
                </a:moveTo>
                <a:lnTo>
                  <a:pt x="3615689" y="7551418"/>
                </a:lnTo>
                <a:lnTo>
                  <a:pt x="5650230" y="7551418"/>
                </a:lnTo>
                <a:lnTo>
                  <a:pt x="6370319" y="6111239"/>
                </a:lnTo>
                <a:lnTo>
                  <a:pt x="5650230" y="4671060"/>
                </a:lnTo>
                <a:lnTo>
                  <a:pt x="3615689" y="4671060"/>
                </a:lnTo>
                <a:lnTo>
                  <a:pt x="2895599" y="6111239"/>
                </a:lnTo>
                <a:close/>
                <a:moveTo>
                  <a:pt x="2895599" y="2994659"/>
                </a:moveTo>
                <a:lnTo>
                  <a:pt x="3615689" y="4434838"/>
                </a:lnTo>
                <a:lnTo>
                  <a:pt x="5650230" y="4434838"/>
                </a:lnTo>
                <a:lnTo>
                  <a:pt x="6370319" y="2994659"/>
                </a:lnTo>
                <a:lnTo>
                  <a:pt x="5650230" y="1554480"/>
                </a:lnTo>
                <a:lnTo>
                  <a:pt x="3615689" y="1554480"/>
                </a:lnTo>
                <a:lnTo>
                  <a:pt x="2895599" y="2994659"/>
                </a:lnTo>
                <a:close/>
                <a:moveTo>
                  <a:pt x="7620" y="7646667"/>
                </a:moveTo>
                <a:lnTo>
                  <a:pt x="727710" y="9086846"/>
                </a:lnTo>
                <a:lnTo>
                  <a:pt x="2762250" y="9086846"/>
                </a:lnTo>
                <a:lnTo>
                  <a:pt x="3482340" y="7646667"/>
                </a:lnTo>
                <a:lnTo>
                  <a:pt x="2762250" y="6206488"/>
                </a:lnTo>
                <a:lnTo>
                  <a:pt x="727710" y="6206488"/>
                </a:lnTo>
                <a:lnTo>
                  <a:pt x="7620" y="7646667"/>
                </a:lnTo>
                <a:close/>
                <a:moveTo>
                  <a:pt x="0" y="4556759"/>
                </a:moveTo>
                <a:lnTo>
                  <a:pt x="720090" y="5996938"/>
                </a:lnTo>
                <a:lnTo>
                  <a:pt x="2754630" y="5996938"/>
                </a:lnTo>
                <a:lnTo>
                  <a:pt x="3474720" y="4556759"/>
                </a:lnTo>
                <a:lnTo>
                  <a:pt x="2754630" y="3116580"/>
                </a:lnTo>
                <a:lnTo>
                  <a:pt x="720090" y="3116580"/>
                </a:lnTo>
                <a:lnTo>
                  <a:pt x="0" y="4556759"/>
                </a:lnTo>
                <a:close/>
                <a:moveTo>
                  <a:pt x="0" y="1440179"/>
                </a:moveTo>
                <a:lnTo>
                  <a:pt x="720090" y="2934476"/>
                </a:lnTo>
                <a:lnTo>
                  <a:pt x="2754630" y="2880358"/>
                </a:lnTo>
                <a:lnTo>
                  <a:pt x="3474720" y="1440179"/>
                </a:lnTo>
                <a:lnTo>
                  <a:pt x="2754630" y="0"/>
                </a:lnTo>
                <a:lnTo>
                  <a:pt x="720090" y="0"/>
                </a:lnTo>
                <a:lnTo>
                  <a:pt x="0" y="1440179"/>
                </a:lnTo>
                <a:close/>
              </a:path>
            </a:pathLst>
          </a:custGeom>
          <a:blipFill dpi="0" rotWithShape="0">
            <a:blip r:embed="rId2"/>
            <a:srcRect/>
            <a:stretch>
              <a:fillRect/>
            </a:stretch>
          </a:blipFill>
          <a:ln>
            <a:solidFill>
              <a:schemeClr val="bg1"/>
            </a:solid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7440A62-1F75-DD66-17A1-B10A2168202D}"/>
              </a:ext>
            </a:extLst>
          </p:cNvPr>
          <p:cNvSpPr txBox="1"/>
          <p:nvPr/>
        </p:nvSpPr>
        <p:spPr>
          <a:xfrm>
            <a:off x="650240" y="917972"/>
            <a:ext cx="471424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basic architecture was built by two students of NTH Alf &amp; Vegard then bought and developed by Atmel in 1996. AVR stands for Alf-Vegard RISC (</a:t>
            </a:r>
            <a:r>
              <a:rPr kumimoji="0" lang="en-US" sz="1400" b="1" i="0" u="none" strike="noStrike" kern="1200" cap="none" spc="0" normalizeH="0" baseline="0" noProof="0" dirty="0">
                <a:ln>
                  <a:noFill/>
                </a:ln>
                <a:solidFill>
                  <a:srgbClr val="444444"/>
                </a:solidFill>
                <a:effectLst/>
                <a:uLnTx/>
                <a:uFillTx/>
                <a:latin typeface="Roboto" panose="020F0502020204030204" pitchFamily="2" charset="0"/>
                <a:ea typeface="+mn-ea"/>
                <a:cs typeface="+mn-cs"/>
              </a:rPr>
              <a:t>Reduced Instruction Set Computer</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 name="TextBox 2">
            <a:extLst>
              <a:ext uri="{FF2B5EF4-FFF2-40B4-BE49-F238E27FC236}">
                <a16:creationId xmlns:a16="http://schemas.microsoft.com/office/drawing/2014/main" id="{B23822C2-824B-5B24-C1A2-48AC546E874C}"/>
              </a:ext>
            </a:extLst>
          </p:cNvPr>
          <p:cNvSpPr txBox="1"/>
          <p:nvPr/>
        </p:nvSpPr>
        <p:spPr>
          <a:xfrm>
            <a:off x="691585" y="2290585"/>
            <a:ext cx="31597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Generally Classified in 4 groups</a:t>
            </a:r>
          </a:p>
        </p:txBody>
      </p:sp>
      <p:sp>
        <p:nvSpPr>
          <p:cNvPr id="5" name="TextBox 4">
            <a:extLst>
              <a:ext uri="{FF2B5EF4-FFF2-40B4-BE49-F238E27FC236}">
                <a16:creationId xmlns:a16="http://schemas.microsoft.com/office/drawing/2014/main" id="{7C055497-5952-3704-E678-57C5950659D0}"/>
              </a:ext>
            </a:extLst>
          </p:cNvPr>
          <p:cNvSpPr txBox="1"/>
          <p:nvPr/>
        </p:nvSpPr>
        <p:spPr>
          <a:xfrm>
            <a:off x="650240" y="2611120"/>
            <a:ext cx="3962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*Mega , Tiny , Special Purpose &amp; Classic</a:t>
            </a:r>
          </a:p>
        </p:txBody>
      </p:sp>
      <p:pic>
        <p:nvPicPr>
          <p:cNvPr id="7" name="Graphic 6" descr="Processor">
            <a:extLst>
              <a:ext uri="{FF2B5EF4-FFF2-40B4-BE49-F238E27FC236}">
                <a16:creationId xmlns:a16="http://schemas.microsoft.com/office/drawing/2014/main" id="{0AC33F40-A187-5E43-2848-CCB5BF0097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2740" y="1537732"/>
            <a:ext cx="914400" cy="914400"/>
          </a:xfrm>
          <a:prstGeom prst="rect">
            <a:avLst/>
          </a:prstGeom>
        </p:spPr>
      </p:pic>
      <p:sp>
        <p:nvSpPr>
          <p:cNvPr id="9" name="TextBox 8">
            <a:extLst>
              <a:ext uri="{FF2B5EF4-FFF2-40B4-BE49-F238E27FC236}">
                <a16:creationId xmlns:a16="http://schemas.microsoft.com/office/drawing/2014/main" id="{2021B82E-6F8F-E501-0D7F-184E5FABF5E4}"/>
              </a:ext>
            </a:extLst>
          </p:cNvPr>
          <p:cNvSpPr txBox="1"/>
          <p:nvPr/>
        </p:nvSpPr>
        <p:spPr>
          <a:xfrm>
            <a:off x="548641" y="3116321"/>
            <a:ext cx="4567370" cy="17454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AVR Features: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bit RISC single chip Microcontroller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Inbuilt ROM,RAM,EEPROM,timers,I/O ports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ADC,PWM,USB and so on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Hexagon 5">
            <a:extLst>
              <a:ext uri="{FF2B5EF4-FFF2-40B4-BE49-F238E27FC236}">
                <a16:creationId xmlns:a16="http://schemas.microsoft.com/office/drawing/2014/main" id="{A4FCC032-26AC-B097-554F-7EE03C54391E}"/>
              </a:ext>
            </a:extLst>
          </p:cNvPr>
          <p:cNvSpPr/>
          <p:nvPr/>
        </p:nvSpPr>
        <p:spPr>
          <a:xfrm rot="5400000">
            <a:off x="1583643" y="4660732"/>
            <a:ext cx="1922001" cy="1730513"/>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Hexagon 9">
            <a:extLst>
              <a:ext uri="{FF2B5EF4-FFF2-40B4-BE49-F238E27FC236}">
                <a16:creationId xmlns:a16="http://schemas.microsoft.com/office/drawing/2014/main" id="{70CA43DB-4071-C4E1-5A0E-E13F26D8B3FC}"/>
              </a:ext>
            </a:extLst>
          </p:cNvPr>
          <p:cNvSpPr/>
          <p:nvPr/>
        </p:nvSpPr>
        <p:spPr>
          <a:xfrm rot="5400000">
            <a:off x="3431351" y="4121615"/>
            <a:ext cx="2014598" cy="1894840"/>
          </a:xfrm>
          <a:prstGeom prst="hexagon">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Processor">
            <a:extLst>
              <a:ext uri="{FF2B5EF4-FFF2-40B4-BE49-F238E27FC236}">
                <a16:creationId xmlns:a16="http://schemas.microsoft.com/office/drawing/2014/main" id="{BBB746AA-8606-4289-219A-9048186E34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72" y="0"/>
            <a:ext cx="914400" cy="914400"/>
          </a:xfrm>
          <a:prstGeom prst="rect">
            <a:avLst/>
          </a:prstGeom>
        </p:spPr>
      </p:pic>
      <p:pic>
        <p:nvPicPr>
          <p:cNvPr id="19" name="Graphic 18" descr="Processor">
            <a:extLst>
              <a:ext uri="{FF2B5EF4-FFF2-40B4-BE49-F238E27FC236}">
                <a16:creationId xmlns:a16="http://schemas.microsoft.com/office/drawing/2014/main" id="{B92EF7A6-6B54-74F9-59EB-6112EEC6E9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02" y="5943600"/>
            <a:ext cx="914400" cy="914400"/>
          </a:xfrm>
          <a:prstGeom prst="rect">
            <a:avLst/>
          </a:prstGeom>
        </p:spPr>
      </p:pic>
    </p:spTree>
    <p:extLst>
      <p:ext uri="{BB962C8B-B14F-4D97-AF65-F5344CB8AC3E}">
        <p14:creationId xmlns:p14="http://schemas.microsoft.com/office/powerpoint/2010/main" val="483215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3EA9-741D-4BE1-9E62-07C87C58EDC2}"/>
              </a:ext>
            </a:extLst>
          </p:cNvPr>
          <p:cNvSpPr>
            <a:spLocks noGrp="1"/>
          </p:cNvSpPr>
          <p:nvPr>
            <p:ph type="ctrTitle"/>
          </p:nvPr>
        </p:nvSpPr>
        <p:spPr>
          <a:xfrm>
            <a:off x="1154955" y="1219200"/>
            <a:ext cx="8825658" cy="2126648"/>
          </a:xfrm>
        </p:spPr>
        <p:txBody>
          <a:bodyPr/>
          <a:lstStyle/>
          <a:p>
            <a:pPr algn="ctr"/>
            <a:r>
              <a:rPr lang="en-US" sz="4800" b="1" dirty="0">
                <a:solidFill>
                  <a:schemeClr val="tx1"/>
                </a:solidFill>
                <a:effectLst>
                  <a:outerShdw blurRad="38100" dist="38100" dir="2700000" algn="tl">
                    <a:srgbClr val="000000">
                      <a:alpha val="43137"/>
                    </a:srgbClr>
                  </a:outerShdw>
                </a:effectLst>
              </a:rPr>
              <a:t>Topic 7: Program Counter and Program ROM Space in Microcontroller</a:t>
            </a:r>
          </a:p>
        </p:txBody>
      </p:sp>
      <p:sp>
        <p:nvSpPr>
          <p:cNvPr id="3" name="Subtitle 2">
            <a:extLst>
              <a:ext uri="{FF2B5EF4-FFF2-40B4-BE49-F238E27FC236}">
                <a16:creationId xmlns:a16="http://schemas.microsoft.com/office/drawing/2014/main" id="{DA43970C-F333-4B64-B9C4-B130393BCDA1}"/>
              </a:ext>
            </a:extLst>
          </p:cNvPr>
          <p:cNvSpPr>
            <a:spLocks noGrp="1"/>
          </p:cNvSpPr>
          <p:nvPr>
            <p:ph type="subTitle" idx="1"/>
          </p:nvPr>
        </p:nvSpPr>
        <p:spPr/>
        <p:txBody>
          <a:bodyPr/>
          <a:lstStyle/>
          <a:p>
            <a:r>
              <a:rPr lang="en-US" dirty="0">
                <a:solidFill>
                  <a:schemeClr val="tx1"/>
                </a:solidFill>
                <a:effectLst>
                  <a:outerShdw blurRad="38100" dist="38100" dir="2700000" algn="tl">
                    <a:srgbClr val="000000">
                      <a:alpha val="43137"/>
                    </a:srgbClr>
                  </a:outerShdw>
                </a:effectLst>
              </a:rPr>
              <a:t>Prepared by Md. Al-</a:t>
            </a:r>
            <a:r>
              <a:rPr lang="en-US" dirty="0" err="1">
                <a:solidFill>
                  <a:schemeClr val="tx1"/>
                </a:solidFill>
                <a:effectLst>
                  <a:outerShdw blurRad="38100" dist="38100" dir="2700000" algn="tl">
                    <a:srgbClr val="000000">
                      <a:alpha val="43137"/>
                    </a:srgbClr>
                  </a:outerShdw>
                </a:effectLst>
              </a:rPr>
              <a:t>zami</a:t>
            </a:r>
            <a:r>
              <a:rPr lang="en-US" dirty="0">
                <a:solidFill>
                  <a:schemeClr val="tx1"/>
                </a:solidFill>
                <a:effectLst>
                  <a:outerShdw blurRad="38100" dist="38100" dir="2700000" algn="tl">
                    <a:srgbClr val="000000">
                      <a:alpha val="43137"/>
                    </a:srgbClr>
                  </a:outerShdw>
                </a:effectLst>
              </a:rPr>
              <a:t> </a:t>
            </a:r>
            <a:r>
              <a:rPr lang="en-US" dirty="0" err="1">
                <a:solidFill>
                  <a:schemeClr val="tx1"/>
                </a:solidFill>
                <a:effectLst>
                  <a:outerShdw blurRad="38100" dist="38100" dir="2700000" algn="tl">
                    <a:srgbClr val="000000">
                      <a:alpha val="43137"/>
                    </a:srgbClr>
                  </a:outerShdw>
                </a:effectLst>
              </a:rPr>
              <a:t>ashraf</a:t>
            </a:r>
            <a:r>
              <a:rPr lang="en-US" dirty="0">
                <a:solidFill>
                  <a:schemeClr val="tx1"/>
                </a:solidFill>
                <a:effectLst>
                  <a:outerShdw blurRad="38100" dist="38100" dir="2700000" algn="tl">
                    <a:srgbClr val="000000">
                      <a:alpha val="43137"/>
                    </a:srgbClr>
                  </a:outerShdw>
                </a:effectLst>
              </a:rPr>
              <a:t> - 2003024</a:t>
            </a:r>
          </a:p>
        </p:txBody>
      </p:sp>
    </p:spTree>
    <p:extLst>
      <p:ext uri="{BB962C8B-B14F-4D97-AF65-F5344CB8AC3E}">
        <p14:creationId xmlns:p14="http://schemas.microsoft.com/office/powerpoint/2010/main" val="887875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549F-CCEC-4910-BF25-7BF141826EB8}"/>
              </a:ext>
            </a:extLst>
          </p:cNvPr>
          <p:cNvSpPr>
            <a:spLocks noGrp="1"/>
          </p:cNvSpPr>
          <p:nvPr>
            <p:ph type="title"/>
          </p:nvPr>
        </p:nvSpPr>
        <p:spPr>
          <a:xfrm>
            <a:off x="646112" y="452718"/>
            <a:ext cx="9403742" cy="849140"/>
          </a:xfrm>
        </p:spPr>
        <p:txBody>
          <a:bodyPr/>
          <a:lstStyle/>
          <a:p>
            <a:r>
              <a:rPr lang="en-US"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Program Counter in Microcontroller</a:t>
            </a:r>
          </a:p>
        </p:txBody>
      </p:sp>
      <p:sp>
        <p:nvSpPr>
          <p:cNvPr id="3" name="Content Placeholder 2">
            <a:extLst>
              <a:ext uri="{FF2B5EF4-FFF2-40B4-BE49-F238E27FC236}">
                <a16:creationId xmlns:a16="http://schemas.microsoft.com/office/drawing/2014/main" id="{CE512E15-368C-4C21-A944-AE68B86AEA60}"/>
              </a:ext>
            </a:extLst>
          </p:cNvPr>
          <p:cNvSpPr>
            <a:spLocks noGrp="1"/>
          </p:cNvSpPr>
          <p:nvPr>
            <p:ph idx="1"/>
          </p:nvPr>
        </p:nvSpPr>
        <p:spPr>
          <a:xfrm>
            <a:off x="646111" y="1301858"/>
            <a:ext cx="10157355" cy="4946541"/>
          </a:xfrm>
        </p:spPr>
        <p:txBody>
          <a:bodyPr>
            <a:normAutofit/>
          </a:bodyPr>
          <a:lstStyle/>
          <a:p>
            <a:pPr>
              <a:buClr>
                <a:schemeClr val="tx1"/>
              </a:buClr>
              <a:buSzPct val="110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An important internal register.</a:t>
            </a:r>
          </a:p>
          <a:p>
            <a:pPr>
              <a:buClr>
                <a:schemeClr val="tx1"/>
              </a:buClr>
              <a:buSzPct val="110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Used to point to the address of the next instruction to be executed.</a:t>
            </a:r>
          </a:p>
          <a:p>
            <a:pPr>
              <a:buClr>
                <a:schemeClr val="tx1"/>
              </a:buClr>
              <a:buSzPct val="110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As CPU fetches the opcode from the program ROM, the program counter is incremented automatically to point to the next instruction.</a:t>
            </a:r>
          </a:p>
          <a:p>
            <a:pPr>
              <a:buClr>
                <a:schemeClr val="tx1"/>
              </a:buClr>
              <a:buSzPct val="110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wider the program counter, more the memory locations a CPU can access. For example: 16-bit program counter has in total 2</a:t>
            </a:r>
            <a:r>
              <a:rPr lang="en-US" baseline="30000" dirty="0">
                <a:latin typeface="Times New Roman" panose="02020603050405020304" pitchFamily="18" charset="0"/>
                <a:cs typeface="Times New Roman" panose="02020603050405020304" pitchFamily="18" charset="0"/>
              </a:rPr>
              <a:t>16</a:t>
            </a:r>
            <a:r>
              <a:rPr lang="en-US" dirty="0">
                <a:latin typeface="Times New Roman" panose="02020603050405020304" pitchFamily="18" charset="0"/>
                <a:cs typeface="Times New Roman" panose="02020603050405020304" pitchFamily="18" charset="0"/>
              </a:rPr>
              <a:t>= 64K locations</a:t>
            </a:r>
          </a:p>
          <a:p>
            <a:pPr marL="0" indent="0">
              <a:buClr>
                <a:schemeClr val="bg1"/>
              </a:buClr>
              <a:buSzPct val="110000"/>
              <a:buNone/>
            </a:pPr>
            <a:r>
              <a:rPr lang="en-US" dirty="0">
                <a:latin typeface="Times New Roman" panose="02020603050405020304" pitchFamily="18" charset="0"/>
                <a:cs typeface="Times New Roman" panose="02020603050405020304" pitchFamily="18" charset="0"/>
              </a:rPr>
              <a:t>			Minimum address: 0000 0000 0000 0000B= 0000H</a:t>
            </a:r>
          </a:p>
          <a:p>
            <a:pPr marL="0" indent="0">
              <a:buClr>
                <a:schemeClr val="bg1"/>
              </a:buClr>
              <a:buSzPct val="110000"/>
              <a:buNone/>
            </a:pPr>
            <a:r>
              <a:rPr lang="en-US" dirty="0">
                <a:latin typeface="Times New Roman" panose="02020603050405020304" pitchFamily="18" charset="0"/>
                <a:cs typeface="Times New Roman" panose="02020603050405020304" pitchFamily="18" charset="0"/>
              </a:rPr>
              <a:t>			Maximum address: 1111 1111 1111 1111B= FFFFH</a:t>
            </a:r>
          </a:p>
          <a:p>
            <a:pPr>
              <a:buClr>
                <a:schemeClr val="tx1"/>
              </a:buClr>
              <a:buSzPct val="110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Each memory location can carry 2 bytes.</a:t>
            </a:r>
          </a:p>
        </p:txBody>
      </p:sp>
    </p:spTree>
    <p:extLst>
      <p:ext uri="{BB962C8B-B14F-4D97-AF65-F5344CB8AC3E}">
        <p14:creationId xmlns:p14="http://schemas.microsoft.com/office/powerpoint/2010/main" val="1535751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0F27-E3EC-4862-BBF6-5B064916FCD2}"/>
              </a:ext>
            </a:extLst>
          </p:cNvPr>
          <p:cNvSpPr>
            <a:spLocks noGrp="1"/>
          </p:cNvSpPr>
          <p:nvPr>
            <p:ph type="title"/>
          </p:nvPr>
        </p:nvSpPr>
        <p:spPr>
          <a:xfrm>
            <a:off x="646111" y="452718"/>
            <a:ext cx="9404723" cy="1343998"/>
          </a:xfrm>
        </p:spPr>
        <p:txBody>
          <a:bodyPr/>
          <a:lstStyle/>
          <a:p>
            <a:r>
              <a:rPr lang="en-US" dirty="0">
                <a:solidFill>
                  <a:schemeClr val="tx1"/>
                </a:solidFill>
                <a:effectLst>
                  <a:outerShdw blurRad="38100" dist="38100" dir="2700000" algn="tl">
                    <a:srgbClr val="000000">
                      <a:alpha val="43137"/>
                    </a:srgbClr>
                  </a:outerShdw>
                </a:effectLst>
              </a:rPr>
              <a:t>Table: Microcontroller </a:t>
            </a:r>
            <a:r>
              <a:rPr lang="en-US"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On-chip</a:t>
            </a:r>
            <a:r>
              <a:rPr lang="en-US" dirty="0">
                <a:solidFill>
                  <a:schemeClr val="tx1"/>
                </a:solidFill>
                <a:effectLst>
                  <a:outerShdw blurRad="38100" dist="38100" dir="2700000" algn="tl">
                    <a:srgbClr val="000000">
                      <a:alpha val="43137"/>
                    </a:srgbClr>
                  </a:outerShdw>
                </a:effectLst>
              </a:rPr>
              <a:t> ROM Size and Address Space</a:t>
            </a:r>
          </a:p>
        </p:txBody>
      </p:sp>
      <p:graphicFrame>
        <p:nvGraphicFramePr>
          <p:cNvPr id="4" name="Content Placeholder 3">
            <a:extLst>
              <a:ext uri="{FF2B5EF4-FFF2-40B4-BE49-F238E27FC236}">
                <a16:creationId xmlns:a16="http://schemas.microsoft.com/office/drawing/2014/main" id="{D5210198-C74C-4493-82ED-6DB6C6EFBECC}"/>
              </a:ext>
            </a:extLst>
          </p:cNvPr>
          <p:cNvGraphicFramePr>
            <a:graphicFrameLocks noGrp="1"/>
          </p:cNvGraphicFramePr>
          <p:nvPr>
            <p:ph idx="1"/>
          </p:nvPr>
        </p:nvGraphicFramePr>
        <p:xfrm>
          <a:off x="1421296" y="2375975"/>
          <a:ext cx="9013394" cy="3042227"/>
        </p:xfrm>
        <a:graphic>
          <a:graphicData uri="http://schemas.openxmlformats.org/drawingml/2006/table">
            <a:tbl>
              <a:tblPr firstRow="1" firstCol="1" bandRow="1">
                <a:tableStyleId>{5C22544A-7EE6-4342-B048-85BDC9FD1C3A}</a:tableStyleId>
              </a:tblPr>
              <a:tblGrid>
                <a:gridCol w="2275230">
                  <a:extLst>
                    <a:ext uri="{9D8B030D-6E8A-4147-A177-3AD203B41FA5}">
                      <a16:colId xmlns:a16="http://schemas.microsoft.com/office/drawing/2014/main" val="3448936128"/>
                    </a:ext>
                  </a:extLst>
                </a:gridCol>
                <a:gridCol w="2245414">
                  <a:extLst>
                    <a:ext uri="{9D8B030D-6E8A-4147-A177-3AD203B41FA5}">
                      <a16:colId xmlns:a16="http://schemas.microsoft.com/office/drawing/2014/main" val="1930238327"/>
                    </a:ext>
                  </a:extLst>
                </a:gridCol>
                <a:gridCol w="2246375">
                  <a:extLst>
                    <a:ext uri="{9D8B030D-6E8A-4147-A177-3AD203B41FA5}">
                      <a16:colId xmlns:a16="http://schemas.microsoft.com/office/drawing/2014/main" val="4196980904"/>
                    </a:ext>
                  </a:extLst>
                </a:gridCol>
                <a:gridCol w="2246375">
                  <a:extLst>
                    <a:ext uri="{9D8B030D-6E8A-4147-A177-3AD203B41FA5}">
                      <a16:colId xmlns:a16="http://schemas.microsoft.com/office/drawing/2014/main" val="1668945346"/>
                    </a:ext>
                  </a:extLst>
                </a:gridCol>
              </a:tblGrid>
              <a:tr h="645521">
                <a:tc>
                  <a:txBody>
                    <a:bodyPr/>
                    <a:lstStyle/>
                    <a:p>
                      <a:pPr marL="0" marR="0">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txBody>
                  <a:tcPr marL="68580" marR="68580"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On-chip Code ROM</a:t>
                      </a:r>
                    </a:p>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(Bytes)</a:t>
                      </a:r>
                    </a:p>
                  </a:txBody>
                  <a:tcPr marL="68580" marR="68580"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Code Address Range</a:t>
                      </a:r>
                    </a:p>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(Hex)</a:t>
                      </a:r>
                    </a:p>
                  </a:txBody>
                  <a:tcPr marL="68580" marR="68580"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ROM</a:t>
                      </a:r>
                    </a:p>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Organization</a:t>
                      </a:r>
                    </a:p>
                  </a:txBody>
                  <a:tcPr marL="68580" marR="68580" marT="0" marB="0">
                    <a:solidFill>
                      <a:schemeClr val="accent4">
                        <a:lumMod val="60000"/>
                        <a:lumOff val="40000"/>
                      </a:schemeClr>
                    </a:solidFill>
                  </a:tcPr>
                </a:tc>
                <a:extLst>
                  <a:ext uri="{0D108BD9-81ED-4DB2-BD59-A6C34878D82A}">
                    <a16:rowId xmlns:a16="http://schemas.microsoft.com/office/drawing/2014/main" val="1298317835"/>
                  </a:ext>
                </a:extLst>
              </a:tr>
              <a:tr h="399451">
                <a:tc>
                  <a:txBody>
                    <a:bodyPr/>
                    <a:lstStyle/>
                    <a:p>
                      <a:pPr marL="0" marR="0">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ATtiny25</a:t>
                      </a:r>
                    </a:p>
                  </a:txBody>
                  <a:tcPr marL="68580" marR="68580"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2K</a:t>
                      </a:r>
                    </a:p>
                  </a:txBody>
                  <a:tcPr marL="68580" marR="68580" marT="0" marB="0"/>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00000-003FF</a:t>
                      </a:r>
                    </a:p>
                  </a:txBody>
                  <a:tcPr marL="68580" marR="68580" marT="0" marB="0"/>
                </a:tc>
                <a:tc>
                  <a:txBody>
                    <a:bodyPr/>
                    <a:lstStyle/>
                    <a:p>
                      <a:pPr marL="0" marR="0" algn="ctr">
                        <a:lnSpc>
                          <a:spcPct val="107000"/>
                        </a:lnSpc>
                        <a:spcBef>
                          <a:spcPts val="0"/>
                        </a:spcBef>
                        <a:spcAft>
                          <a:spcPts val="0"/>
                        </a:spcAft>
                      </a:pPr>
                      <a:r>
                        <a:rPr lang="en-US" sz="1100">
                          <a:solidFill>
                            <a:schemeClr val="tx1"/>
                          </a:solidFill>
                          <a:effectLst/>
                          <a:latin typeface="Calibri" panose="020F0502020204030204" pitchFamily="34" charset="0"/>
                          <a:ea typeface="Calibri" panose="020F0502020204030204" pitchFamily="34" charset="0"/>
                          <a:cs typeface="Calibri" panose="020F0502020204030204" pitchFamily="34" charset="0"/>
                        </a:rPr>
                        <a:t>1K*2 bytes</a:t>
                      </a:r>
                    </a:p>
                  </a:txBody>
                  <a:tcPr marL="68580" marR="68580" marT="0" marB="0"/>
                </a:tc>
                <a:extLst>
                  <a:ext uri="{0D108BD9-81ED-4DB2-BD59-A6C34878D82A}">
                    <a16:rowId xmlns:a16="http://schemas.microsoft.com/office/drawing/2014/main" val="3996426922"/>
                  </a:ext>
                </a:extLst>
              </a:tr>
              <a:tr h="399451">
                <a:tc>
                  <a:txBody>
                    <a:bodyPr/>
                    <a:lstStyle/>
                    <a:p>
                      <a:pPr marL="0" marR="0">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ATmega8</a:t>
                      </a:r>
                    </a:p>
                  </a:txBody>
                  <a:tcPr marL="68580" marR="68580"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8K</a:t>
                      </a:r>
                    </a:p>
                  </a:txBody>
                  <a:tcPr marL="68580" marR="68580" marT="0" marB="0"/>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00000-00FFF</a:t>
                      </a:r>
                    </a:p>
                  </a:txBody>
                  <a:tcPr marL="68580" marR="68580" marT="0" marB="0"/>
                </a:tc>
                <a:tc>
                  <a:txBody>
                    <a:bodyPr/>
                    <a:lstStyle/>
                    <a:p>
                      <a:pPr marL="0" marR="0" algn="ctr">
                        <a:lnSpc>
                          <a:spcPct val="107000"/>
                        </a:lnSpc>
                        <a:spcBef>
                          <a:spcPts val="0"/>
                        </a:spcBef>
                        <a:spcAft>
                          <a:spcPts val="0"/>
                        </a:spcAft>
                      </a:pPr>
                      <a:r>
                        <a:rPr lang="en-US" sz="1100">
                          <a:solidFill>
                            <a:schemeClr val="tx1"/>
                          </a:solidFill>
                          <a:effectLst/>
                          <a:latin typeface="Calibri" panose="020F0502020204030204" pitchFamily="34" charset="0"/>
                          <a:ea typeface="Calibri" panose="020F0502020204030204" pitchFamily="34" charset="0"/>
                          <a:cs typeface="Calibri" panose="020F0502020204030204" pitchFamily="34" charset="0"/>
                        </a:rPr>
                        <a:t>4K*2 bytes</a:t>
                      </a:r>
                    </a:p>
                  </a:txBody>
                  <a:tcPr marL="68580" marR="68580" marT="0" marB="0"/>
                </a:tc>
                <a:extLst>
                  <a:ext uri="{0D108BD9-81ED-4DB2-BD59-A6C34878D82A}">
                    <a16:rowId xmlns:a16="http://schemas.microsoft.com/office/drawing/2014/main" val="1711257953"/>
                  </a:ext>
                </a:extLst>
              </a:tr>
              <a:tr h="399451">
                <a:tc>
                  <a:txBody>
                    <a:bodyPr/>
                    <a:lstStyle/>
                    <a:p>
                      <a:pPr marL="0" marR="0">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ATmega32</a:t>
                      </a:r>
                    </a:p>
                  </a:txBody>
                  <a:tcPr marL="68580" marR="68580"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32K</a:t>
                      </a:r>
                    </a:p>
                  </a:txBody>
                  <a:tcPr marL="68580" marR="68580" marT="0" marB="0"/>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00000-03FFF</a:t>
                      </a:r>
                    </a:p>
                  </a:txBody>
                  <a:tcPr marL="68580" marR="68580" marT="0" marB="0"/>
                </a:tc>
                <a:tc>
                  <a:txBody>
                    <a:bodyPr/>
                    <a:lstStyle/>
                    <a:p>
                      <a:pPr marL="0" marR="0" algn="ctr">
                        <a:lnSpc>
                          <a:spcPct val="107000"/>
                        </a:lnSpc>
                        <a:spcBef>
                          <a:spcPts val="0"/>
                        </a:spcBef>
                        <a:spcAft>
                          <a:spcPts val="0"/>
                        </a:spcAft>
                      </a:pPr>
                      <a:r>
                        <a:rPr lang="en-US" sz="1100">
                          <a:solidFill>
                            <a:schemeClr val="tx1"/>
                          </a:solidFill>
                          <a:effectLst/>
                          <a:latin typeface="Calibri" panose="020F0502020204030204" pitchFamily="34" charset="0"/>
                          <a:ea typeface="Calibri" panose="020F0502020204030204" pitchFamily="34" charset="0"/>
                          <a:cs typeface="Calibri" panose="020F0502020204030204" pitchFamily="34" charset="0"/>
                        </a:rPr>
                        <a:t>16K*2 bytes</a:t>
                      </a:r>
                    </a:p>
                  </a:txBody>
                  <a:tcPr marL="68580" marR="68580" marT="0" marB="0"/>
                </a:tc>
                <a:extLst>
                  <a:ext uri="{0D108BD9-81ED-4DB2-BD59-A6C34878D82A}">
                    <a16:rowId xmlns:a16="http://schemas.microsoft.com/office/drawing/2014/main" val="978782490"/>
                  </a:ext>
                </a:extLst>
              </a:tr>
              <a:tr h="399451">
                <a:tc>
                  <a:txBody>
                    <a:bodyPr/>
                    <a:lstStyle/>
                    <a:p>
                      <a:pPr marL="0" marR="0">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ATmega64</a:t>
                      </a:r>
                    </a:p>
                  </a:txBody>
                  <a:tcPr marL="68580" marR="68580"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64K</a:t>
                      </a:r>
                    </a:p>
                  </a:txBody>
                  <a:tcPr marL="68580" marR="68580" marT="0" marB="0"/>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00000-07FFF</a:t>
                      </a:r>
                    </a:p>
                  </a:txBody>
                  <a:tcPr marL="68580" marR="68580" marT="0" marB="0"/>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32K*2 bytes</a:t>
                      </a:r>
                    </a:p>
                  </a:txBody>
                  <a:tcPr marL="68580" marR="68580" marT="0" marB="0"/>
                </a:tc>
                <a:extLst>
                  <a:ext uri="{0D108BD9-81ED-4DB2-BD59-A6C34878D82A}">
                    <a16:rowId xmlns:a16="http://schemas.microsoft.com/office/drawing/2014/main" val="1340502202"/>
                  </a:ext>
                </a:extLst>
              </a:tr>
              <a:tr h="399451">
                <a:tc>
                  <a:txBody>
                    <a:bodyPr/>
                    <a:lstStyle/>
                    <a:p>
                      <a:pPr marL="0" marR="0">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ATmega128</a:t>
                      </a:r>
                    </a:p>
                  </a:txBody>
                  <a:tcPr marL="68580" marR="68580"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128K</a:t>
                      </a:r>
                    </a:p>
                  </a:txBody>
                  <a:tcPr marL="68580" marR="68580" marT="0" marB="0"/>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00000-0FFFF</a:t>
                      </a:r>
                    </a:p>
                  </a:txBody>
                  <a:tcPr marL="68580" marR="68580" marT="0" marB="0"/>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64K*2 bytes</a:t>
                      </a:r>
                    </a:p>
                  </a:txBody>
                  <a:tcPr marL="68580" marR="68580" marT="0" marB="0"/>
                </a:tc>
                <a:extLst>
                  <a:ext uri="{0D108BD9-81ED-4DB2-BD59-A6C34878D82A}">
                    <a16:rowId xmlns:a16="http://schemas.microsoft.com/office/drawing/2014/main" val="1640290350"/>
                  </a:ext>
                </a:extLst>
              </a:tr>
              <a:tr h="399451">
                <a:tc>
                  <a:txBody>
                    <a:bodyPr/>
                    <a:lstStyle/>
                    <a:p>
                      <a:pPr marL="0" marR="0">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ATmega256</a:t>
                      </a:r>
                    </a:p>
                  </a:txBody>
                  <a:tcPr marL="68580" marR="68580"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256K</a:t>
                      </a:r>
                    </a:p>
                  </a:txBody>
                  <a:tcPr marL="68580" marR="68580" marT="0" marB="0"/>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00000-1FFFF</a:t>
                      </a:r>
                    </a:p>
                  </a:txBody>
                  <a:tcPr marL="68580" marR="68580" marT="0" marB="0"/>
                </a:tc>
                <a:tc>
                  <a:txBody>
                    <a:bodyPr/>
                    <a:lstStyle/>
                    <a:p>
                      <a:pPr marL="0" marR="0" algn="ctr">
                        <a:lnSpc>
                          <a:spcPct val="107000"/>
                        </a:lnSpc>
                        <a:spcBef>
                          <a:spcPts val="0"/>
                        </a:spcBef>
                        <a:spcAft>
                          <a:spcPts val="0"/>
                        </a:spcAft>
                      </a:pPr>
                      <a:r>
                        <a:rPr lang="en-US"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128K*2 bytes</a:t>
                      </a:r>
                    </a:p>
                  </a:txBody>
                  <a:tcPr marL="68580" marR="68580" marT="0" marB="0"/>
                </a:tc>
                <a:extLst>
                  <a:ext uri="{0D108BD9-81ED-4DB2-BD59-A6C34878D82A}">
                    <a16:rowId xmlns:a16="http://schemas.microsoft.com/office/drawing/2014/main" val="193291322"/>
                  </a:ext>
                </a:extLst>
              </a:tr>
            </a:tbl>
          </a:graphicData>
        </a:graphic>
      </p:graphicFrame>
      <p:sp>
        <p:nvSpPr>
          <p:cNvPr id="5" name="Rectangle 1">
            <a:extLst>
              <a:ext uri="{FF2B5EF4-FFF2-40B4-BE49-F238E27FC236}">
                <a16:creationId xmlns:a16="http://schemas.microsoft.com/office/drawing/2014/main" id="{AD778057-82FE-4E44-9F47-9305A141212D}"/>
              </a:ext>
            </a:extLst>
          </p:cNvPr>
          <p:cNvSpPr>
            <a:spLocks noChangeArrowheads="1"/>
          </p:cNvSpPr>
          <p:nvPr/>
        </p:nvSpPr>
        <p:spPr bwMode="auto">
          <a:xfrm>
            <a:off x="-3007253" y="-358525"/>
            <a:ext cx="18447561" cy="974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09324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28612-3DF1-4174-8FEC-ED6FF72B393F}"/>
              </a:ext>
            </a:extLst>
          </p:cNvPr>
          <p:cNvSpPr>
            <a:spLocks noGrp="1"/>
          </p:cNvSpPr>
          <p:nvPr>
            <p:ph type="title"/>
          </p:nvPr>
        </p:nvSpPr>
        <p:spPr>
          <a:xfrm>
            <a:off x="646111" y="452718"/>
            <a:ext cx="9404723" cy="1343998"/>
          </a:xfrm>
        </p:spPr>
        <p:txBody>
          <a:bodyPr/>
          <a:lstStyle/>
          <a:p>
            <a:r>
              <a:rPr lang="en-US" dirty="0">
                <a:solidFill>
                  <a:schemeClr val="tx1"/>
                </a:solidFill>
                <a:effectLst>
                  <a:outerShdw blurRad="38100" dist="38100" dir="2700000" algn="tl">
                    <a:srgbClr val="000000">
                      <a:alpha val="43137"/>
                    </a:srgbClr>
                  </a:outerShdw>
                </a:effectLst>
              </a:rPr>
              <a:t>Where the microcontroller wakes up when it is powered up</a:t>
            </a:r>
          </a:p>
        </p:txBody>
      </p:sp>
      <p:sp>
        <p:nvSpPr>
          <p:cNvPr id="3" name="Content Placeholder 2">
            <a:extLst>
              <a:ext uri="{FF2B5EF4-FFF2-40B4-BE49-F238E27FC236}">
                <a16:creationId xmlns:a16="http://schemas.microsoft.com/office/drawing/2014/main" id="{99EB24B4-E076-40B1-93F0-1C0E770E4DF7}"/>
              </a:ext>
            </a:extLst>
          </p:cNvPr>
          <p:cNvSpPr>
            <a:spLocks noGrp="1"/>
          </p:cNvSpPr>
          <p:nvPr>
            <p:ph idx="1"/>
          </p:nvPr>
        </p:nvSpPr>
        <p:spPr>
          <a:xfrm>
            <a:off x="645132" y="2005264"/>
            <a:ext cx="10454668" cy="4243136"/>
          </a:xfrm>
        </p:spPr>
        <p:txBody>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In the case of the microcontroller(that is, all members regardless of the family and variation), the microcontroller wakes up at memory address 0000 when it is powered. By powering up it is meant that V</a:t>
            </a:r>
            <a:r>
              <a:rPr lang="en-US" baseline="-25000" dirty="0">
                <a:latin typeface="Calibri" panose="020F0502020204030204" pitchFamily="34" charset="0"/>
                <a:ea typeface="Calibri" panose="020F0502020204030204" pitchFamily="34" charset="0"/>
                <a:cs typeface="Calibri" panose="020F0502020204030204" pitchFamily="34" charset="0"/>
              </a:rPr>
              <a:t>CC</a:t>
            </a:r>
            <a:r>
              <a:rPr lang="en-US" dirty="0">
                <a:latin typeface="Calibri" panose="020F0502020204030204" pitchFamily="34" charset="0"/>
                <a:ea typeface="Calibri" panose="020F0502020204030204" pitchFamily="34" charset="0"/>
                <a:cs typeface="Calibri" panose="020F0502020204030204" pitchFamily="34" charset="0"/>
              </a:rPr>
              <a:t> is applied to the RESET pin.</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In other words, when the microcontroller is powered up, the program counter has the value of 0000 in it. This means that it expects the first opcode to be stored at ROM address $00000. </a:t>
            </a:r>
            <a:br>
              <a:rPr lang="en-US" dirty="0">
                <a:latin typeface="Calibri" panose="020F0502020204030204" pitchFamily="34" charset="0"/>
                <a:ea typeface="Calibri" panose="020F0502020204030204" pitchFamily="34" charset="0"/>
                <a:cs typeface="Calibri" panose="020F0502020204030204" pitchFamily="34" charset="0"/>
              </a:rPr>
            </a:b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For this reason, in the microcontroller system, the first must be burned into memory location $00000 of program ROM because this is where it looks for the first instruction when it is booted.</a:t>
            </a:r>
          </a:p>
        </p:txBody>
      </p:sp>
    </p:spTree>
    <p:extLst>
      <p:ext uri="{BB962C8B-B14F-4D97-AF65-F5344CB8AC3E}">
        <p14:creationId xmlns:p14="http://schemas.microsoft.com/office/powerpoint/2010/main" val="6018552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C7F0-5F2D-4328-8B27-787D8C18832B}"/>
              </a:ext>
            </a:extLst>
          </p:cNvPr>
          <p:cNvSpPr>
            <a:spLocks noGrp="1"/>
          </p:cNvSpPr>
          <p:nvPr>
            <p:ph type="title"/>
          </p:nvPr>
        </p:nvSpPr>
        <p:spPr>
          <a:xfrm>
            <a:off x="646111" y="452718"/>
            <a:ext cx="9404723" cy="885015"/>
          </a:xfrm>
        </p:spPr>
        <p:txBody>
          <a:bodyPr/>
          <a:lstStyle/>
          <a:p>
            <a:r>
              <a:rPr lang="en-US" dirty="0">
                <a:solidFill>
                  <a:schemeClr val="tx1"/>
                </a:solidFill>
                <a:effectLst>
                  <a:outerShdw blurRad="38100" dist="38100" dir="2700000" algn="tl">
                    <a:srgbClr val="000000">
                      <a:alpha val="43137"/>
                    </a:srgbClr>
                  </a:outerShdw>
                </a:effectLst>
              </a:rPr>
              <a:t>Placing code in program ROM</a:t>
            </a:r>
          </a:p>
        </p:txBody>
      </p:sp>
      <p:sp>
        <p:nvSpPr>
          <p:cNvPr id="3" name="Content Placeholder 2">
            <a:extLst>
              <a:ext uri="{FF2B5EF4-FFF2-40B4-BE49-F238E27FC236}">
                <a16:creationId xmlns:a16="http://schemas.microsoft.com/office/drawing/2014/main" id="{CF90BB78-8480-4FAA-A1B0-F83E472DDF6C}"/>
              </a:ext>
            </a:extLst>
          </p:cNvPr>
          <p:cNvSpPr>
            <a:spLocks noGrp="1"/>
          </p:cNvSpPr>
          <p:nvPr>
            <p:ph idx="1"/>
          </p:nvPr>
        </p:nvSpPr>
        <p:spPr>
          <a:xfrm>
            <a:off x="645130" y="1430868"/>
            <a:ext cx="10480070" cy="4974414"/>
          </a:xfrm>
        </p:spPr>
        <p:txBody>
          <a:bodyPr>
            <a:normAutofit lnSpcReduction="10000"/>
          </a:bodyPr>
          <a:lstStyle/>
          <a:p>
            <a:pPr marL="0" indent="0">
              <a:buNone/>
            </a:pPr>
            <a:r>
              <a:rPr lang="en-US" dirty="0"/>
              <a:t>The list file of a sample program is examined and showed how the code is placed into the Flash ROM of the AVR chip. The opcode and the operand for each instruction are listed on the left side of the list file.</a:t>
            </a:r>
          </a:p>
          <a:p>
            <a:pPr marL="0" indent="0">
              <a:buNone/>
            </a:pPr>
            <a:r>
              <a:rPr lang="en-US" dirty="0"/>
              <a:t>After the program is burned into ROM of an </a:t>
            </a:r>
          </a:p>
          <a:p>
            <a:pPr marL="0" indent="0">
              <a:buNone/>
            </a:pPr>
            <a:r>
              <a:rPr lang="en-US" dirty="0"/>
              <a:t>AVR family member such as ATmega32 or </a:t>
            </a:r>
          </a:p>
          <a:p>
            <a:pPr marL="0" indent="0">
              <a:buNone/>
            </a:pPr>
            <a:r>
              <a:rPr lang="en-US" dirty="0"/>
              <a:t>ATtiny11, the opcode and operand are placed </a:t>
            </a:r>
          </a:p>
          <a:p>
            <a:pPr marL="0" indent="0">
              <a:buNone/>
            </a:pPr>
            <a:r>
              <a:rPr lang="en-US" dirty="0"/>
              <a:t>in ROM memory locations starting at 0000.</a:t>
            </a:r>
          </a:p>
          <a:p>
            <a:pPr marL="0" indent="0">
              <a:buNone/>
            </a:pPr>
            <a:r>
              <a:rPr lang="en-US" dirty="0"/>
              <a:t>The list shows that address 0000 contains </a:t>
            </a:r>
          </a:p>
          <a:p>
            <a:pPr marL="0" indent="0">
              <a:buNone/>
            </a:pPr>
            <a:r>
              <a:rPr lang="en-US" dirty="0"/>
              <a:t>E205, which is the opcode for moving a value </a:t>
            </a:r>
          </a:p>
          <a:p>
            <a:pPr marL="0" indent="0">
              <a:buNone/>
            </a:pPr>
            <a:r>
              <a:rPr lang="en-US" dirty="0"/>
              <a:t>in R16, and the operand to be moved to R16.</a:t>
            </a:r>
          </a:p>
          <a:p>
            <a:pPr marL="0" indent="0">
              <a:buNone/>
            </a:pPr>
            <a:r>
              <a:rPr lang="en-US" dirty="0"/>
              <a:t>Therefore, the instruction </a:t>
            </a:r>
            <a:r>
              <a:rPr lang="en-US" dirty="0">
                <a:solidFill>
                  <a:schemeClr val="tx2">
                    <a:lumMod val="60000"/>
                    <a:lumOff val="40000"/>
                  </a:schemeClr>
                </a:solidFill>
              </a:rPr>
              <a:t>“LDI R16, 0X25” </a:t>
            </a:r>
            <a:r>
              <a:rPr lang="en-US" dirty="0"/>
              <a:t>has a </a:t>
            </a:r>
          </a:p>
          <a:p>
            <a:pPr marL="0" indent="0">
              <a:buNone/>
            </a:pPr>
            <a:r>
              <a:rPr lang="en-US" dirty="0"/>
              <a:t>machine code of “E205”, where E is the opcode </a:t>
            </a:r>
          </a:p>
          <a:p>
            <a:pPr marL="0" indent="0">
              <a:buNone/>
            </a:pPr>
            <a:r>
              <a:rPr lang="en-US" dirty="0"/>
              <a:t>and 205 is the operand. </a:t>
            </a:r>
          </a:p>
        </p:txBody>
      </p:sp>
      <p:sp>
        <p:nvSpPr>
          <p:cNvPr id="4" name="TextBox 3">
            <a:extLst>
              <a:ext uri="{FF2B5EF4-FFF2-40B4-BE49-F238E27FC236}">
                <a16:creationId xmlns:a16="http://schemas.microsoft.com/office/drawing/2014/main" id="{DD000228-A73E-4EC2-9E86-1FCE517C7518}"/>
              </a:ext>
            </a:extLst>
          </p:cNvPr>
          <p:cNvSpPr txBox="1"/>
          <p:nvPr/>
        </p:nvSpPr>
        <p:spPr>
          <a:xfrm>
            <a:off x="5885165" y="2548467"/>
            <a:ext cx="6256866" cy="4247317"/>
          </a:xfrm>
          <a:prstGeom prst="rect">
            <a:avLst/>
          </a:prstGeom>
          <a:solidFill>
            <a:schemeClr val="accent6">
              <a:lumMod val="60000"/>
              <a:lumOff val="4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;AVR Assembly Language Program to Add Some 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;store SUM in SRAM location 0x300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.EQU SUM = 0X300			;SRAM loc $300 for SUM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.ORG 00					;start at address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LDI R16, 0x25				;R16= 0x25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LDI R17, $34				;R17= 0x34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LDI R18, 0B00110001		;R18= 0x31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ADD R16, R17				;add R17 to R16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ADD R16, R18				;add R18 to R16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LDI R17, 11				;R17= 0x0B</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ADD R16, R17				;add R17 to R16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STS SUM, R16				;save the SUM in loc $300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HERE: 	JMP HERE				;stay here forever</a:t>
            </a:r>
          </a:p>
        </p:txBody>
      </p:sp>
    </p:spTree>
    <p:extLst>
      <p:ext uri="{BB962C8B-B14F-4D97-AF65-F5344CB8AC3E}">
        <p14:creationId xmlns:p14="http://schemas.microsoft.com/office/powerpoint/2010/main" val="13000292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A043-D8B5-467E-8754-CA42F396219C}"/>
              </a:ext>
            </a:extLst>
          </p:cNvPr>
          <p:cNvSpPr>
            <a:spLocks noGrp="1"/>
          </p:cNvSpPr>
          <p:nvPr>
            <p:ph type="title"/>
          </p:nvPr>
        </p:nvSpPr>
        <p:spPr>
          <a:xfrm>
            <a:off x="122682" y="0"/>
            <a:ext cx="224451" cy="215107"/>
          </a:xfrm>
        </p:spPr>
        <p:txBody>
          <a:bodyPr/>
          <a:lstStyle/>
          <a:p>
            <a:endParaRPr lang="en-US" dirty="0"/>
          </a:p>
        </p:txBody>
      </p:sp>
      <p:sp>
        <p:nvSpPr>
          <p:cNvPr id="6" name="TextBox 5">
            <a:extLst>
              <a:ext uri="{FF2B5EF4-FFF2-40B4-BE49-F238E27FC236}">
                <a16:creationId xmlns:a16="http://schemas.microsoft.com/office/drawing/2014/main" id="{68E43017-DAB6-450B-99D2-AA76D4544B09}"/>
              </a:ext>
            </a:extLst>
          </p:cNvPr>
          <p:cNvSpPr txBox="1"/>
          <p:nvPr/>
        </p:nvSpPr>
        <p:spPr>
          <a:xfrm>
            <a:off x="939799" y="327204"/>
            <a:ext cx="4411135" cy="923330"/>
          </a:xfrm>
          <a:prstGeom prst="rect">
            <a:avLst/>
          </a:prstGeom>
          <a:no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LDI Rd, k	           16&lt;=d&lt;=31, 0&lt;=K&lt;=255</a:t>
            </a:r>
          </a:p>
        </p:txBody>
      </p:sp>
      <p:graphicFrame>
        <p:nvGraphicFramePr>
          <p:cNvPr id="5" name="Content Placeholder 4">
            <a:extLst>
              <a:ext uri="{FF2B5EF4-FFF2-40B4-BE49-F238E27FC236}">
                <a16:creationId xmlns:a16="http://schemas.microsoft.com/office/drawing/2014/main" id="{15979DBB-6849-4B00-A1E2-F4AE2302909B}"/>
              </a:ext>
            </a:extLst>
          </p:cNvPr>
          <p:cNvGraphicFramePr>
            <a:graphicFrameLocks noGrp="1"/>
          </p:cNvGraphicFramePr>
          <p:nvPr>
            <p:ph idx="1"/>
          </p:nvPr>
        </p:nvGraphicFramePr>
        <p:xfrm>
          <a:off x="1028700" y="423863"/>
          <a:ext cx="4229100" cy="365760"/>
        </p:xfrm>
        <a:graphic>
          <a:graphicData uri="http://schemas.openxmlformats.org/drawingml/2006/table">
            <a:tbl>
              <a:tblPr firstRow="1" bandRow="1">
                <a:tableStyleId>{5C22544A-7EE6-4342-B048-85BDC9FD1C3A}</a:tableStyleId>
              </a:tblPr>
              <a:tblGrid>
                <a:gridCol w="981119">
                  <a:extLst>
                    <a:ext uri="{9D8B030D-6E8A-4147-A177-3AD203B41FA5}">
                      <a16:colId xmlns:a16="http://schemas.microsoft.com/office/drawing/2014/main" val="499272875"/>
                    </a:ext>
                  </a:extLst>
                </a:gridCol>
                <a:gridCol w="1024637">
                  <a:extLst>
                    <a:ext uri="{9D8B030D-6E8A-4147-A177-3AD203B41FA5}">
                      <a16:colId xmlns:a16="http://schemas.microsoft.com/office/drawing/2014/main" val="806848322"/>
                    </a:ext>
                  </a:extLst>
                </a:gridCol>
                <a:gridCol w="1024637">
                  <a:extLst>
                    <a:ext uri="{9D8B030D-6E8A-4147-A177-3AD203B41FA5}">
                      <a16:colId xmlns:a16="http://schemas.microsoft.com/office/drawing/2014/main" val="3165613457"/>
                    </a:ext>
                  </a:extLst>
                </a:gridCol>
                <a:gridCol w="1198707">
                  <a:extLst>
                    <a:ext uri="{9D8B030D-6E8A-4147-A177-3AD203B41FA5}">
                      <a16:colId xmlns:a16="http://schemas.microsoft.com/office/drawing/2014/main" val="951732238"/>
                    </a:ext>
                  </a:extLst>
                </a:gridCol>
              </a:tblGrid>
              <a:tr h="338137">
                <a:tc>
                  <a:txBody>
                    <a:bodyPr/>
                    <a:lstStyle/>
                    <a:p>
                      <a:r>
                        <a:rPr lang="en-US" dirty="0">
                          <a:solidFill>
                            <a:schemeClr val="tx1"/>
                          </a:solidFill>
                          <a:latin typeface="+mn-lt"/>
                        </a:rPr>
                        <a:t>  1 1 1 0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mn-lt"/>
                        </a:rPr>
                        <a:t>   k </a:t>
                      </a:r>
                      <a:r>
                        <a:rPr lang="en-US" dirty="0" err="1">
                          <a:solidFill>
                            <a:schemeClr val="tx1"/>
                          </a:solidFill>
                          <a:latin typeface="+mn-lt"/>
                        </a:rPr>
                        <a:t>k</a:t>
                      </a:r>
                      <a:r>
                        <a:rPr lang="en-US" dirty="0">
                          <a:solidFill>
                            <a:schemeClr val="tx1"/>
                          </a:solidFill>
                          <a:latin typeface="+mn-lt"/>
                        </a:rPr>
                        <a:t> </a:t>
                      </a:r>
                      <a:r>
                        <a:rPr lang="en-US" dirty="0" err="1">
                          <a:solidFill>
                            <a:schemeClr val="tx1"/>
                          </a:solidFill>
                          <a:latin typeface="+mn-lt"/>
                        </a:rPr>
                        <a:t>k</a:t>
                      </a:r>
                      <a:r>
                        <a:rPr lang="en-US" dirty="0">
                          <a:solidFill>
                            <a:schemeClr val="tx1"/>
                          </a:solidFill>
                          <a:latin typeface="+mn-lt"/>
                        </a:rPr>
                        <a:t> </a:t>
                      </a:r>
                      <a:r>
                        <a:rPr lang="en-US" dirty="0" err="1">
                          <a:solidFill>
                            <a:schemeClr val="tx1"/>
                          </a:solidFill>
                          <a:latin typeface="+mn-lt"/>
                        </a:rPr>
                        <a:t>k</a:t>
                      </a:r>
                      <a:endParaRPr 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mn-lt"/>
                        </a:rPr>
                        <a:t>   d </a:t>
                      </a:r>
                      <a:r>
                        <a:rPr lang="en-US" dirty="0" err="1">
                          <a:solidFill>
                            <a:schemeClr val="tx1"/>
                          </a:solidFill>
                          <a:latin typeface="+mn-lt"/>
                        </a:rPr>
                        <a:t>d</a:t>
                      </a:r>
                      <a:r>
                        <a:rPr lang="en-US" dirty="0">
                          <a:solidFill>
                            <a:schemeClr val="tx1"/>
                          </a:solidFill>
                          <a:latin typeface="+mn-lt"/>
                        </a:rPr>
                        <a:t> </a:t>
                      </a:r>
                      <a:r>
                        <a:rPr lang="en-US" dirty="0" err="1">
                          <a:solidFill>
                            <a:schemeClr val="tx1"/>
                          </a:solidFill>
                          <a:latin typeface="+mn-lt"/>
                        </a:rPr>
                        <a:t>d</a:t>
                      </a:r>
                      <a:r>
                        <a:rPr lang="en-US" dirty="0">
                          <a:solidFill>
                            <a:schemeClr val="tx1"/>
                          </a:solidFill>
                          <a:latin typeface="+mn-lt"/>
                        </a:rPr>
                        <a:t> </a:t>
                      </a:r>
                      <a:r>
                        <a:rPr lang="en-US" dirty="0" err="1">
                          <a:solidFill>
                            <a:schemeClr val="tx1"/>
                          </a:solidFill>
                          <a:latin typeface="+mn-lt"/>
                        </a:rPr>
                        <a:t>d</a:t>
                      </a:r>
                      <a:endParaRPr 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mn-lt"/>
                        </a:rPr>
                        <a:t>    k </a:t>
                      </a:r>
                      <a:r>
                        <a:rPr lang="en-US" dirty="0" err="1">
                          <a:solidFill>
                            <a:schemeClr val="tx1"/>
                          </a:solidFill>
                          <a:latin typeface="+mn-lt"/>
                        </a:rPr>
                        <a:t>k</a:t>
                      </a:r>
                      <a:r>
                        <a:rPr lang="en-US" dirty="0">
                          <a:solidFill>
                            <a:schemeClr val="tx1"/>
                          </a:solidFill>
                          <a:latin typeface="+mn-lt"/>
                        </a:rPr>
                        <a:t> </a:t>
                      </a:r>
                      <a:r>
                        <a:rPr lang="en-US" dirty="0" err="1">
                          <a:solidFill>
                            <a:schemeClr val="tx1"/>
                          </a:solidFill>
                          <a:latin typeface="+mn-lt"/>
                        </a:rPr>
                        <a:t>k</a:t>
                      </a:r>
                      <a:r>
                        <a:rPr lang="en-US" dirty="0">
                          <a:solidFill>
                            <a:schemeClr val="tx1"/>
                          </a:solidFill>
                          <a:latin typeface="+mn-lt"/>
                        </a:rPr>
                        <a:t> </a:t>
                      </a:r>
                      <a:r>
                        <a:rPr lang="en-US" dirty="0" err="1">
                          <a:solidFill>
                            <a:schemeClr val="tx1"/>
                          </a:solidFill>
                          <a:latin typeface="+mn-lt"/>
                        </a:rPr>
                        <a:t>k</a:t>
                      </a:r>
                      <a:endParaRPr 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4123199"/>
                  </a:ext>
                </a:extLst>
              </a:tr>
            </a:tbl>
          </a:graphicData>
        </a:graphic>
      </p:graphicFrame>
      <p:sp>
        <p:nvSpPr>
          <p:cNvPr id="7" name="TextBox 6">
            <a:extLst>
              <a:ext uri="{FF2B5EF4-FFF2-40B4-BE49-F238E27FC236}">
                <a16:creationId xmlns:a16="http://schemas.microsoft.com/office/drawing/2014/main" id="{00A1D466-FCC0-4361-BB9C-7F7F6F1220AC}"/>
              </a:ext>
            </a:extLst>
          </p:cNvPr>
          <p:cNvSpPr txBox="1"/>
          <p:nvPr/>
        </p:nvSpPr>
        <p:spPr>
          <a:xfrm>
            <a:off x="939799" y="1382778"/>
            <a:ext cx="441113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1: The machine code for instruction “LDI Rd, k” in binary</a:t>
            </a:r>
          </a:p>
        </p:txBody>
      </p:sp>
      <p:graphicFrame>
        <p:nvGraphicFramePr>
          <p:cNvPr id="10" name="Table 9">
            <a:extLst>
              <a:ext uri="{FF2B5EF4-FFF2-40B4-BE49-F238E27FC236}">
                <a16:creationId xmlns:a16="http://schemas.microsoft.com/office/drawing/2014/main" id="{BF44653A-3D34-462D-BFAE-00067E448FE2}"/>
              </a:ext>
            </a:extLst>
          </p:cNvPr>
          <p:cNvGraphicFramePr>
            <a:graphicFrameLocks noGrp="1"/>
          </p:cNvGraphicFramePr>
          <p:nvPr/>
        </p:nvGraphicFramePr>
        <p:xfrm>
          <a:off x="5600698" y="327204"/>
          <a:ext cx="4411135" cy="1909415"/>
        </p:xfrm>
        <a:graphic>
          <a:graphicData uri="http://schemas.openxmlformats.org/drawingml/2006/table">
            <a:tbl>
              <a:tblPr firstRow="1" bandRow="1">
                <a:tableStyleId>{5C22544A-7EE6-4342-B048-85BDC9FD1C3A}</a:tableStyleId>
              </a:tblPr>
              <a:tblGrid>
                <a:gridCol w="2209082">
                  <a:extLst>
                    <a:ext uri="{9D8B030D-6E8A-4147-A177-3AD203B41FA5}">
                      <a16:colId xmlns:a16="http://schemas.microsoft.com/office/drawing/2014/main" val="1746191674"/>
                    </a:ext>
                  </a:extLst>
                </a:gridCol>
                <a:gridCol w="2202053">
                  <a:extLst>
                    <a:ext uri="{9D8B030D-6E8A-4147-A177-3AD203B41FA5}">
                      <a16:colId xmlns:a16="http://schemas.microsoft.com/office/drawing/2014/main" val="1618882328"/>
                    </a:ext>
                  </a:extLst>
                </a:gridCol>
              </a:tblGrid>
              <a:tr h="995015">
                <a:tc>
                  <a:txBody>
                    <a:bodyPr/>
                    <a:lstStyle/>
                    <a:p>
                      <a:pPr algn="ctr"/>
                      <a:endParaRPr lang="en-US" b="1" dirty="0"/>
                    </a:p>
                    <a:p>
                      <a:pPr algn="ctr"/>
                      <a:endParaRPr lang="en-US" b="1" dirty="0">
                        <a:solidFill>
                          <a:schemeClr val="lt1"/>
                        </a:solidFill>
                      </a:endParaRPr>
                    </a:p>
                    <a:p>
                      <a:pPr algn="ctr"/>
                      <a:r>
                        <a:rPr lang="en-US" b="1" dirty="0">
                          <a:solidFill>
                            <a:schemeClr val="tx1"/>
                          </a:solidFill>
                        </a:rPr>
                        <a:t>LDI Rd, k</a:t>
                      </a:r>
                      <a:r>
                        <a:rPr lang="en-US" b="1" baseline="-25000" dirty="0">
                          <a:solidFill>
                            <a:schemeClr val="tx1"/>
                          </a:solidFill>
                        </a:rPr>
                        <a:t>1</a:t>
                      </a:r>
                      <a:r>
                        <a:rPr lang="en-US" b="1" dirty="0">
                          <a:solidFill>
                            <a:schemeClr val="tx1"/>
                          </a:solidFill>
                        </a:rPr>
                        <a:t>k</a:t>
                      </a:r>
                      <a:r>
                        <a:rPr lang="en-US" b="1" baseline="-25000" dirty="0">
                          <a:solidFill>
                            <a:schemeClr val="tx1"/>
                          </a:solidFill>
                        </a:rPr>
                        <a:t>0</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dirty="0"/>
                    </a:p>
                    <a:p>
                      <a:pPr algn="ctr"/>
                      <a:endParaRPr lang="en-US" b="1" dirty="0">
                        <a:solidFill>
                          <a:schemeClr val="lt1"/>
                        </a:solidFill>
                      </a:endParaRPr>
                    </a:p>
                    <a:p>
                      <a:pPr algn="ctr"/>
                      <a:r>
                        <a:rPr lang="en-US" b="1" dirty="0">
                          <a:solidFill>
                            <a:schemeClr val="tx1"/>
                          </a:solidFill>
                        </a:rPr>
                        <a:t>LDI R16, 0x25</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775512"/>
                  </a:ext>
                </a:extLst>
              </a:tr>
              <a:tr h="820755">
                <a:tc>
                  <a:txBody>
                    <a:bodyPr/>
                    <a:lstStyle/>
                    <a:p>
                      <a:pPr algn="ctr"/>
                      <a:endParaRPr lang="en-US" b="1" dirty="0"/>
                    </a:p>
                    <a:p>
                      <a:pPr algn="ctr"/>
                      <a:endParaRPr lang="en-US" b="1" dirty="0">
                        <a:solidFill>
                          <a:schemeClr val="dk1"/>
                        </a:solidFill>
                      </a:endParaRPr>
                    </a:p>
                    <a:p>
                      <a:pPr algn="ctr"/>
                      <a:r>
                        <a:rPr lang="en-US" b="1" dirty="0">
                          <a:solidFill>
                            <a:schemeClr val="tx1"/>
                          </a:solidFill>
                        </a:rPr>
                        <a:t>LDI R17, 0x34</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dirty="0"/>
                    </a:p>
                    <a:p>
                      <a:pPr algn="ctr"/>
                      <a:endParaRPr lang="en-US" b="1" dirty="0"/>
                    </a:p>
                    <a:p>
                      <a:pPr algn="ctr"/>
                      <a:r>
                        <a:rPr lang="en-US" b="1" dirty="0"/>
                        <a:t>LDI R18, 0x31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06777"/>
                  </a:ext>
                </a:extLst>
              </a:tr>
            </a:tbl>
          </a:graphicData>
        </a:graphic>
      </p:graphicFrame>
      <p:graphicFrame>
        <p:nvGraphicFramePr>
          <p:cNvPr id="11" name="Table 10">
            <a:extLst>
              <a:ext uri="{FF2B5EF4-FFF2-40B4-BE49-F238E27FC236}">
                <a16:creationId xmlns:a16="http://schemas.microsoft.com/office/drawing/2014/main" id="{337CC276-414A-4FBD-AE84-F3A9C84CE413}"/>
              </a:ext>
            </a:extLst>
          </p:cNvPr>
          <p:cNvGraphicFramePr>
            <a:graphicFrameLocks noGrp="1"/>
          </p:cNvGraphicFramePr>
          <p:nvPr/>
        </p:nvGraphicFramePr>
        <p:xfrm>
          <a:off x="5850467" y="423863"/>
          <a:ext cx="1676400" cy="37084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97513384"/>
                    </a:ext>
                  </a:extLst>
                </a:gridCol>
                <a:gridCol w="838200">
                  <a:extLst>
                    <a:ext uri="{9D8B030D-6E8A-4147-A177-3AD203B41FA5}">
                      <a16:colId xmlns:a16="http://schemas.microsoft.com/office/drawing/2014/main" val="2999823027"/>
                    </a:ext>
                  </a:extLst>
                </a:gridCol>
              </a:tblGrid>
              <a:tr h="370840">
                <a:tc>
                  <a:txBody>
                    <a:bodyPr/>
                    <a:lstStyle/>
                    <a:p>
                      <a:r>
                        <a:rPr lang="en-US" dirty="0">
                          <a:solidFill>
                            <a:schemeClr val="tx1"/>
                          </a:solidFill>
                          <a:latin typeface="+mn-lt"/>
                        </a:rPr>
                        <a:t>  E   k</a:t>
                      </a:r>
                      <a:r>
                        <a:rPr lang="en-US" baseline="-25000" dirty="0">
                          <a:solidFill>
                            <a:schemeClr val="tx1"/>
                          </a:solidFill>
                          <a:latin typeface="+mn-lt"/>
                        </a:rPr>
                        <a:t>1</a:t>
                      </a:r>
                      <a:endParaRPr 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mn-lt"/>
                        </a:rPr>
                        <a:t> D   k</a:t>
                      </a:r>
                      <a:r>
                        <a:rPr lang="en-US" baseline="-25000" dirty="0">
                          <a:solidFill>
                            <a:schemeClr val="tx1"/>
                          </a:solidFill>
                          <a:latin typeface="+mn-lt"/>
                        </a:rPr>
                        <a:t>0</a:t>
                      </a:r>
                      <a:endParaRPr lang="en-US"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3191478"/>
                  </a:ext>
                </a:extLst>
              </a:tr>
            </a:tbl>
          </a:graphicData>
        </a:graphic>
      </p:graphicFrame>
      <p:graphicFrame>
        <p:nvGraphicFramePr>
          <p:cNvPr id="12" name="Table 11">
            <a:extLst>
              <a:ext uri="{FF2B5EF4-FFF2-40B4-BE49-F238E27FC236}">
                <a16:creationId xmlns:a16="http://schemas.microsoft.com/office/drawing/2014/main" id="{F427EDA3-199D-4C06-81CC-26B3EF0638AA}"/>
              </a:ext>
            </a:extLst>
          </p:cNvPr>
          <p:cNvGraphicFramePr>
            <a:graphicFrameLocks noGrp="1"/>
          </p:cNvGraphicFramePr>
          <p:nvPr/>
        </p:nvGraphicFramePr>
        <p:xfrm>
          <a:off x="8114443" y="423863"/>
          <a:ext cx="1727200" cy="370840"/>
        </p:xfrm>
        <a:graphic>
          <a:graphicData uri="http://schemas.openxmlformats.org/drawingml/2006/table">
            <a:tbl>
              <a:tblPr firstRow="1" bandRow="1">
                <a:tableStyleId>{5C22544A-7EE6-4342-B048-85BDC9FD1C3A}</a:tableStyleId>
              </a:tblPr>
              <a:tblGrid>
                <a:gridCol w="863600">
                  <a:extLst>
                    <a:ext uri="{9D8B030D-6E8A-4147-A177-3AD203B41FA5}">
                      <a16:colId xmlns:a16="http://schemas.microsoft.com/office/drawing/2014/main" val="425540362"/>
                    </a:ext>
                  </a:extLst>
                </a:gridCol>
                <a:gridCol w="863600">
                  <a:extLst>
                    <a:ext uri="{9D8B030D-6E8A-4147-A177-3AD203B41FA5}">
                      <a16:colId xmlns:a16="http://schemas.microsoft.com/office/drawing/2014/main" val="1185126835"/>
                    </a:ext>
                  </a:extLst>
                </a:gridCol>
              </a:tblGrid>
              <a:tr h="370840">
                <a:tc>
                  <a:txBody>
                    <a:bodyPr/>
                    <a:lstStyle/>
                    <a:p>
                      <a:r>
                        <a:rPr lang="en-US" dirty="0"/>
                        <a:t>   </a:t>
                      </a:r>
                      <a:r>
                        <a:rPr lang="en-US" dirty="0">
                          <a:solidFill>
                            <a:schemeClr val="tx1"/>
                          </a:solidFill>
                        </a:rPr>
                        <a:t>E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  </a:t>
                      </a:r>
                      <a:r>
                        <a:rPr lang="en-US" dirty="0">
                          <a:solidFill>
                            <a:schemeClr val="tx1"/>
                          </a:solidFill>
                        </a:rPr>
                        <a:t>0   5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856153"/>
                  </a:ext>
                </a:extLst>
              </a:tr>
            </a:tbl>
          </a:graphicData>
        </a:graphic>
      </p:graphicFrame>
      <p:graphicFrame>
        <p:nvGraphicFramePr>
          <p:cNvPr id="13" name="Table 12">
            <a:extLst>
              <a:ext uri="{FF2B5EF4-FFF2-40B4-BE49-F238E27FC236}">
                <a16:creationId xmlns:a16="http://schemas.microsoft.com/office/drawing/2014/main" id="{7B917F56-1D9F-4B2F-AFC2-49A95945908E}"/>
              </a:ext>
            </a:extLst>
          </p:cNvPr>
          <p:cNvGraphicFramePr>
            <a:graphicFrameLocks noGrp="1"/>
          </p:cNvGraphicFramePr>
          <p:nvPr/>
        </p:nvGraphicFramePr>
        <p:xfrm>
          <a:off x="5850467" y="1423247"/>
          <a:ext cx="1720445" cy="370840"/>
        </p:xfrm>
        <a:graphic>
          <a:graphicData uri="http://schemas.openxmlformats.org/drawingml/2006/table">
            <a:tbl>
              <a:tblPr firstRow="1" bandRow="1">
                <a:tableStyleId>{5C22544A-7EE6-4342-B048-85BDC9FD1C3A}</a:tableStyleId>
              </a:tblPr>
              <a:tblGrid>
                <a:gridCol w="855133">
                  <a:extLst>
                    <a:ext uri="{9D8B030D-6E8A-4147-A177-3AD203B41FA5}">
                      <a16:colId xmlns:a16="http://schemas.microsoft.com/office/drawing/2014/main" val="186288870"/>
                    </a:ext>
                  </a:extLst>
                </a:gridCol>
                <a:gridCol w="865312">
                  <a:extLst>
                    <a:ext uri="{9D8B030D-6E8A-4147-A177-3AD203B41FA5}">
                      <a16:colId xmlns:a16="http://schemas.microsoft.com/office/drawing/2014/main" val="2638825267"/>
                    </a:ext>
                  </a:extLst>
                </a:gridCol>
              </a:tblGrid>
              <a:tr h="370840">
                <a:tc>
                  <a:txBody>
                    <a:bodyPr/>
                    <a:lstStyle/>
                    <a:p>
                      <a:r>
                        <a:rPr lang="en-US" dirty="0">
                          <a:solidFill>
                            <a:schemeClr val="tx1"/>
                          </a:solidFill>
                        </a:rPr>
                        <a:t>   E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  </a:t>
                      </a:r>
                      <a:r>
                        <a:rPr lang="en-US" dirty="0">
                          <a:solidFill>
                            <a:schemeClr val="tx1"/>
                          </a:solidFill>
                        </a:rPr>
                        <a:t>1   4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360930"/>
                  </a:ext>
                </a:extLst>
              </a:tr>
            </a:tbl>
          </a:graphicData>
        </a:graphic>
      </p:graphicFrame>
      <p:graphicFrame>
        <p:nvGraphicFramePr>
          <p:cNvPr id="14" name="Table 13">
            <a:extLst>
              <a:ext uri="{FF2B5EF4-FFF2-40B4-BE49-F238E27FC236}">
                <a16:creationId xmlns:a16="http://schemas.microsoft.com/office/drawing/2014/main" id="{C829B589-C8EE-4ED5-87F6-18F7F863D03C}"/>
              </a:ext>
            </a:extLst>
          </p:cNvPr>
          <p:cNvGraphicFramePr>
            <a:graphicFrameLocks noGrp="1"/>
          </p:cNvGraphicFramePr>
          <p:nvPr/>
        </p:nvGraphicFramePr>
        <p:xfrm>
          <a:off x="8114443" y="1423247"/>
          <a:ext cx="1720446" cy="370840"/>
        </p:xfrm>
        <a:graphic>
          <a:graphicData uri="http://schemas.openxmlformats.org/drawingml/2006/table">
            <a:tbl>
              <a:tblPr firstRow="1" bandRow="1">
                <a:tableStyleId>{5C22544A-7EE6-4342-B048-85BDC9FD1C3A}</a:tableStyleId>
              </a:tblPr>
              <a:tblGrid>
                <a:gridCol w="860223">
                  <a:extLst>
                    <a:ext uri="{9D8B030D-6E8A-4147-A177-3AD203B41FA5}">
                      <a16:colId xmlns:a16="http://schemas.microsoft.com/office/drawing/2014/main" val="369030738"/>
                    </a:ext>
                  </a:extLst>
                </a:gridCol>
                <a:gridCol w="860223">
                  <a:extLst>
                    <a:ext uri="{9D8B030D-6E8A-4147-A177-3AD203B41FA5}">
                      <a16:colId xmlns:a16="http://schemas.microsoft.com/office/drawing/2014/main" val="3135115005"/>
                    </a:ext>
                  </a:extLst>
                </a:gridCol>
              </a:tblGrid>
              <a:tr h="370840">
                <a:tc>
                  <a:txBody>
                    <a:bodyPr/>
                    <a:lstStyle/>
                    <a:p>
                      <a:r>
                        <a:rPr lang="en-US" dirty="0"/>
                        <a:t>   </a:t>
                      </a:r>
                      <a:r>
                        <a:rPr lang="en-US" dirty="0">
                          <a:solidFill>
                            <a:schemeClr val="tx1"/>
                          </a:solidFill>
                        </a:rPr>
                        <a:t>E   3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  </a:t>
                      </a:r>
                      <a:r>
                        <a:rPr lang="en-US" dirty="0">
                          <a:solidFill>
                            <a:schemeClr val="tx1"/>
                          </a:solidFill>
                        </a:rPr>
                        <a:t>2   1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9101130"/>
                  </a:ext>
                </a:extLst>
              </a:tr>
            </a:tbl>
          </a:graphicData>
        </a:graphic>
      </p:graphicFrame>
      <p:sp>
        <p:nvSpPr>
          <p:cNvPr id="15" name="TextBox 14">
            <a:extLst>
              <a:ext uri="{FF2B5EF4-FFF2-40B4-BE49-F238E27FC236}">
                <a16:creationId xmlns:a16="http://schemas.microsoft.com/office/drawing/2014/main" id="{C2459CD2-F8A2-43BB-9EF6-A4F5454F4D56}"/>
              </a:ext>
            </a:extLst>
          </p:cNvPr>
          <p:cNvSpPr txBox="1"/>
          <p:nvPr/>
        </p:nvSpPr>
        <p:spPr>
          <a:xfrm>
            <a:off x="5600698" y="2333278"/>
            <a:ext cx="441113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2: The machine code for instruction “LDI Rd, k” in Hex</a:t>
            </a:r>
          </a:p>
        </p:txBody>
      </p:sp>
      <p:sp>
        <p:nvSpPr>
          <p:cNvPr id="16" name="TextBox 15">
            <a:extLst>
              <a:ext uri="{FF2B5EF4-FFF2-40B4-BE49-F238E27FC236}">
                <a16:creationId xmlns:a16="http://schemas.microsoft.com/office/drawing/2014/main" id="{C36DF8D4-2E2C-4E0F-81BA-E9D96588E6CA}"/>
              </a:ext>
            </a:extLst>
          </p:cNvPr>
          <p:cNvSpPr txBox="1"/>
          <p:nvPr/>
        </p:nvSpPr>
        <p:spPr>
          <a:xfrm>
            <a:off x="939799" y="4012811"/>
            <a:ext cx="441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3: The machine code for instruction “ADD Rd, Rd” in binary</a:t>
            </a:r>
          </a:p>
        </p:txBody>
      </p:sp>
      <p:graphicFrame>
        <p:nvGraphicFramePr>
          <p:cNvPr id="17" name="Table 16">
            <a:extLst>
              <a:ext uri="{FF2B5EF4-FFF2-40B4-BE49-F238E27FC236}">
                <a16:creationId xmlns:a16="http://schemas.microsoft.com/office/drawing/2014/main" id="{10578E86-7803-40FC-BEE1-DA4AA1BB8905}"/>
              </a:ext>
            </a:extLst>
          </p:cNvPr>
          <p:cNvGraphicFramePr>
            <a:graphicFrameLocks noGrp="1"/>
          </p:cNvGraphicFramePr>
          <p:nvPr/>
        </p:nvGraphicFramePr>
        <p:xfrm>
          <a:off x="1028698" y="3073801"/>
          <a:ext cx="4229104" cy="370840"/>
        </p:xfrm>
        <a:graphic>
          <a:graphicData uri="http://schemas.openxmlformats.org/drawingml/2006/table">
            <a:tbl>
              <a:tblPr firstRow="1" bandRow="1">
                <a:tableStyleId>{5C22544A-7EE6-4342-B048-85BDC9FD1C3A}</a:tableStyleId>
              </a:tblPr>
              <a:tblGrid>
                <a:gridCol w="1057276">
                  <a:extLst>
                    <a:ext uri="{9D8B030D-6E8A-4147-A177-3AD203B41FA5}">
                      <a16:colId xmlns:a16="http://schemas.microsoft.com/office/drawing/2014/main" val="920540186"/>
                    </a:ext>
                  </a:extLst>
                </a:gridCol>
                <a:gridCol w="1057276">
                  <a:extLst>
                    <a:ext uri="{9D8B030D-6E8A-4147-A177-3AD203B41FA5}">
                      <a16:colId xmlns:a16="http://schemas.microsoft.com/office/drawing/2014/main" val="3314988239"/>
                    </a:ext>
                  </a:extLst>
                </a:gridCol>
                <a:gridCol w="1057276">
                  <a:extLst>
                    <a:ext uri="{9D8B030D-6E8A-4147-A177-3AD203B41FA5}">
                      <a16:colId xmlns:a16="http://schemas.microsoft.com/office/drawing/2014/main" val="667336431"/>
                    </a:ext>
                  </a:extLst>
                </a:gridCol>
                <a:gridCol w="1057276">
                  <a:extLst>
                    <a:ext uri="{9D8B030D-6E8A-4147-A177-3AD203B41FA5}">
                      <a16:colId xmlns:a16="http://schemas.microsoft.com/office/drawing/2014/main" val="931424605"/>
                    </a:ext>
                  </a:extLst>
                </a:gridCol>
              </a:tblGrid>
              <a:tr h="370840">
                <a:tc>
                  <a:txBody>
                    <a:bodyPr/>
                    <a:lstStyle/>
                    <a:p>
                      <a:r>
                        <a:rPr lang="en-US" dirty="0"/>
                        <a:t>   </a:t>
                      </a:r>
                      <a:r>
                        <a:rPr lang="en-US" dirty="0">
                          <a:solidFill>
                            <a:schemeClr val="tx1"/>
                          </a:solidFill>
                        </a:rPr>
                        <a:t>0 0 0 0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   </a:t>
                      </a:r>
                      <a:r>
                        <a:rPr lang="en-US" dirty="0">
                          <a:solidFill>
                            <a:schemeClr val="tx1"/>
                          </a:solidFill>
                        </a:rPr>
                        <a:t>1 1 r 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   </a:t>
                      </a:r>
                      <a:r>
                        <a:rPr lang="en-US" dirty="0">
                          <a:solidFill>
                            <a:schemeClr val="tx1"/>
                          </a:solidFill>
                        </a:rPr>
                        <a:t>d </a:t>
                      </a:r>
                      <a:r>
                        <a:rPr lang="en-US" dirty="0" err="1">
                          <a:solidFill>
                            <a:schemeClr val="tx1"/>
                          </a:solidFill>
                        </a:rPr>
                        <a:t>d</a:t>
                      </a:r>
                      <a:r>
                        <a:rPr lang="en-US" dirty="0">
                          <a:solidFill>
                            <a:schemeClr val="tx1"/>
                          </a:solidFill>
                        </a:rPr>
                        <a:t> </a:t>
                      </a:r>
                      <a:r>
                        <a:rPr lang="en-US" dirty="0" err="1">
                          <a:solidFill>
                            <a:schemeClr val="tx1"/>
                          </a:solidFill>
                        </a:rPr>
                        <a:t>d</a:t>
                      </a:r>
                      <a:r>
                        <a:rPr lang="en-US" dirty="0">
                          <a:solidFill>
                            <a:schemeClr val="tx1"/>
                          </a:solidFill>
                        </a:rPr>
                        <a:t> </a:t>
                      </a:r>
                      <a:r>
                        <a:rPr lang="en-US" dirty="0" err="1">
                          <a:solidFill>
                            <a:schemeClr val="tx1"/>
                          </a:solidFill>
                        </a:rPr>
                        <a:t>d</a:t>
                      </a:r>
                      <a:r>
                        <a:rPr lang="en-US" dirty="0">
                          <a:solidFill>
                            <a:schemeClr val="tx1"/>
                          </a:solidFill>
                        </a:rPr>
                        <a: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 </a:t>
                      </a:r>
                      <a:r>
                        <a:rPr lang="en-US" dirty="0">
                          <a:solidFill>
                            <a:schemeClr val="tx1"/>
                          </a:solidFill>
                        </a:rPr>
                        <a:t>  r </a:t>
                      </a:r>
                      <a:r>
                        <a:rPr lang="en-US" dirty="0" err="1">
                          <a:solidFill>
                            <a:schemeClr val="tx1"/>
                          </a:solidFill>
                        </a:rPr>
                        <a:t>r</a:t>
                      </a:r>
                      <a:r>
                        <a:rPr lang="en-US" dirty="0">
                          <a:solidFill>
                            <a:schemeClr val="tx1"/>
                          </a:solidFill>
                        </a:rPr>
                        <a:t> </a:t>
                      </a:r>
                      <a:r>
                        <a:rPr lang="en-US" dirty="0" err="1">
                          <a:solidFill>
                            <a:schemeClr val="tx1"/>
                          </a:solidFill>
                        </a:rPr>
                        <a:t>r</a:t>
                      </a:r>
                      <a:r>
                        <a:rPr lang="en-US" dirty="0">
                          <a:solidFill>
                            <a:schemeClr val="tx1"/>
                          </a:solidFill>
                        </a:rPr>
                        <a:t> </a:t>
                      </a:r>
                      <a:r>
                        <a:rPr lang="en-US" dirty="0" err="1">
                          <a:solidFill>
                            <a:schemeClr val="tx1"/>
                          </a:solidFill>
                        </a:rPr>
                        <a:t>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2821117"/>
                  </a:ext>
                </a:extLst>
              </a:tr>
            </a:tbl>
          </a:graphicData>
        </a:graphic>
      </p:graphicFrame>
      <p:graphicFrame>
        <p:nvGraphicFramePr>
          <p:cNvPr id="18" name="Table 17">
            <a:extLst>
              <a:ext uri="{FF2B5EF4-FFF2-40B4-BE49-F238E27FC236}">
                <a16:creationId xmlns:a16="http://schemas.microsoft.com/office/drawing/2014/main" id="{D2320BCF-FA9A-4A05-8FFB-C293B0865F72}"/>
              </a:ext>
            </a:extLst>
          </p:cNvPr>
          <p:cNvGraphicFramePr>
            <a:graphicFrameLocks noGrp="1"/>
          </p:cNvGraphicFramePr>
          <p:nvPr/>
        </p:nvGraphicFramePr>
        <p:xfrm>
          <a:off x="939799" y="2982076"/>
          <a:ext cx="4411130" cy="1033019"/>
        </p:xfrm>
        <a:graphic>
          <a:graphicData uri="http://schemas.openxmlformats.org/drawingml/2006/table">
            <a:tbl>
              <a:tblPr firstRow="1" bandRow="1">
                <a:tableStyleId>{5C22544A-7EE6-4342-B048-85BDC9FD1C3A}</a:tableStyleId>
              </a:tblPr>
              <a:tblGrid>
                <a:gridCol w="4411130">
                  <a:extLst>
                    <a:ext uri="{9D8B030D-6E8A-4147-A177-3AD203B41FA5}">
                      <a16:colId xmlns:a16="http://schemas.microsoft.com/office/drawing/2014/main" val="3826372288"/>
                    </a:ext>
                  </a:extLst>
                </a:gridCol>
              </a:tblGrid>
              <a:tr h="1033019">
                <a:tc>
                  <a:txBody>
                    <a:bodyPr/>
                    <a:lstStyle/>
                    <a:p>
                      <a:endParaRPr lang="en-US" dirty="0"/>
                    </a:p>
                    <a:p>
                      <a:endParaRPr lang="en-US" dirty="0"/>
                    </a:p>
                    <a:p>
                      <a:r>
                        <a:rPr lang="en-US" dirty="0"/>
                        <a:t>          </a:t>
                      </a:r>
                      <a:r>
                        <a:rPr lang="en-US" dirty="0">
                          <a:solidFill>
                            <a:schemeClr val="tx1"/>
                          </a:solidFill>
                        </a:rPr>
                        <a:t>ADD Rd, Rr           0&lt;=d&lt;=31, 0&lt;=r&lt;=31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5283994"/>
                  </a:ext>
                </a:extLst>
              </a:tr>
            </a:tbl>
          </a:graphicData>
        </a:graphic>
      </p:graphicFrame>
      <p:graphicFrame>
        <p:nvGraphicFramePr>
          <p:cNvPr id="19" name="Table 18">
            <a:extLst>
              <a:ext uri="{FF2B5EF4-FFF2-40B4-BE49-F238E27FC236}">
                <a16:creationId xmlns:a16="http://schemas.microsoft.com/office/drawing/2014/main" id="{A292EC43-3B5A-4F2D-9DFB-A30FED2D2458}"/>
              </a:ext>
            </a:extLst>
          </p:cNvPr>
          <p:cNvGraphicFramePr>
            <a:graphicFrameLocks noGrp="1"/>
          </p:cNvGraphicFramePr>
          <p:nvPr/>
        </p:nvGraphicFramePr>
        <p:xfrm>
          <a:off x="5600698" y="2978951"/>
          <a:ext cx="4411130" cy="1059931"/>
        </p:xfrm>
        <a:graphic>
          <a:graphicData uri="http://schemas.openxmlformats.org/drawingml/2006/table">
            <a:tbl>
              <a:tblPr firstRow="1" bandRow="1">
                <a:tableStyleId>{5C22544A-7EE6-4342-B048-85BDC9FD1C3A}</a:tableStyleId>
              </a:tblPr>
              <a:tblGrid>
                <a:gridCol w="2205565">
                  <a:extLst>
                    <a:ext uri="{9D8B030D-6E8A-4147-A177-3AD203B41FA5}">
                      <a16:colId xmlns:a16="http://schemas.microsoft.com/office/drawing/2014/main" val="1685053502"/>
                    </a:ext>
                  </a:extLst>
                </a:gridCol>
                <a:gridCol w="2205565">
                  <a:extLst>
                    <a:ext uri="{9D8B030D-6E8A-4147-A177-3AD203B41FA5}">
                      <a16:colId xmlns:a16="http://schemas.microsoft.com/office/drawing/2014/main" val="1451432833"/>
                    </a:ext>
                  </a:extLst>
                </a:gridCol>
              </a:tblGrid>
              <a:tr h="1059931">
                <a:tc>
                  <a:txBody>
                    <a:bodyPr/>
                    <a:lstStyle/>
                    <a:p>
                      <a:pPr algn="ctr"/>
                      <a:endParaRPr lang="en-US" dirty="0"/>
                    </a:p>
                    <a:p>
                      <a:pPr algn="ctr"/>
                      <a:endParaRPr lang="en-US" dirty="0"/>
                    </a:p>
                    <a:p>
                      <a:pPr algn="ctr"/>
                      <a:r>
                        <a:rPr lang="en-US" dirty="0">
                          <a:solidFill>
                            <a:schemeClr val="tx1"/>
                          </a:solidFill>
                        </a:rPr>
                        <a:t>ADD R16, R17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p>
                      <a:pPr algn="ctr"/>
                      <a:endParaRPr lang="en-US" dirty="0"/>
                    </a:p>
                    <a:p>
                      <a:pPr algn="ctr"/>
                      <a:r>
                        <a:rPr lang="en-US" dirty="0">
                          <a:solidFill>
                            <a:schemeClr val="tx1"/>
                          </a:solidFill>
                        </a:rPr>
                        <a:t>ADD R16, R18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628621"/>
                  </a:ext>
                </a:extLst>
              </a:tr>
            </a:tbl>
          </a:graphicData>
        </a:graphic>
      </p:graphicFrame>
      <p:graphicFrame>
        <p:nvGraphicFramePr>
          <p:cNvPr id="20" name="Table 19">
            <a:extLst>
              <a:ext uri="{FF2B5EF4-FFF2-40B4-BE49-F238E27FC236}">
                <a16:creationId xmlns:a16="http://schemas.microsoft.com/office/drawing/2014/main" id="{2B0E571C-B1B3-4C32-987E-9FA7A2B4F298}"/>
              </a:ext>
            </a:extLst>
          </p:cNvPr>
          <p:cNvGraphicFramePr>
            <a:graphicFrameLocks noGrp="1"/>
          </p:cNvGraphicFramePr>
          <p:nvPr/>
        </p:nvGraphicFramePr>
        <p:xfrm>
          <a:off x="5845375" y="3073801"/>
          <a:ext cx="1681492" cy="370840"/>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2594339426"/>
                    </a:ext>
                  </a:extLst>
                </a:gridCol>
                <a:gridCol w="840746">
                  <a:extLst>
                    <a:ext uri="{9D8B030D-6E8A-4147-A177-3AD203B41FA5}">
                      <a16:colId xmlns:a16="http://schemas.microsoft.com/office/drawing/2014/main" val="3283153818"/>
                    </a:ext>
                  </a:extLst>
                </a:gridCol>
              </a:tblGrid>
              <a:tr h="370840">
                <a:tc>
                  <a:txBody>
                    <a:bodyPr/>
                    <a:lstStyle/>
                    <a:p>
                      <a:r>
                        <a:rPr lang="en-US" dirty="0"/>
                        <a:t>   </a:t>
                      </a:r>
                      <a:r>
                        <a:rPr lang="en-US" dirty="0">
                          <a:solidFill>
                            <a:schemeClr val="tx1"/>
                          </a:solidFill>
                        </a:rPr>
                        <a:t>0   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   </a:t>
                      </a:r>
                      <a:r>
                        <a:rPr lang="en-US" dirty="0">
                          <a:solidFill>
                            <a:schemeClr val="tx1"/>
                          </a:solidFill>
                        </a:rPr>
                        <a:t>0   1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496456"/>
                  </a:ext>
                </a:extLst>
              </a:tr>
            </a:tbl>
          </a:graphicData>
        </a:graphic>
      </p:graphicFrame>
      <p:graphicFrame>
        <p:nvGraphicFramePr>
          <p:cNvPr id="21" name="Table 20">
            <a:extLst>
              <a:ext uri="{FF2B5EF4-FFF2-40B4-BE49-F238E27FC236}">
                <a16:creationId xmlns:a16="http://schemas.microsoft.com/office/drawing/2014/main" id="{FDC9EDF3-971E-4E7B-91F5-4934D7A1CED9}"/>
              </a:ext>
            </a:extLst>
          </p:cNvPr>
          <p:cNvGraphicFramePr>
            <a:graphicFrameLocks noGrp="1"/>
          </p:cNvGraphicFramePr>
          <p:nvPr/>
        </p:nvGraphicFramePr>
        <p:xfrm>
          <a:off x="8114443" y="3073801"/>
          <a:ext cx="1676400" cy="37084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4161914896"/>
                    </a:ext>
                  </a:extLst>
                </a:gridCol>
                <a:gridCol w="838200">
                  <a:extLst>
                    <a:ext uri="{9D8B030D-6E8A-4147-A177-3AD203B41FA5}">
                      <a16:colId xmlns:a16="http://schemas.microsoft.com/office/drawing/2014/main" val="3079692324"/>
                    </a:ext>
                  </a:extLst>
                </a:gridCol>
              </a:tblGrid>
              <a:tr h="370840">
                <a:tc>
                  <a:txBody>
                    <a:bodyPr/>
                    <a:lstStyle/>
                    <a:p>
                      <a:r>
                        <a:rPr lang="en-US" dirty="0">
                          <a:solidFill>
                            <a:schemeClr val="tx1"/>
                          </a:solidFill>
                        </a:rPr>
                        <a:t>   0  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   </a:t>
                      </a:r>
                      <a:r>
                        <a:rPr lang="en-US" dirty="0">
                          <a:solidFill>
                            <a:schemeClr val="tx1"/>
                          </a:solidFill>
                        </a:rPr>
                        <a:t>0  2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729409"/>
                  </a:ext>
                </a:extLst>
              </a:tr>
            </a:tbl>
          </a:graphicData>
        </a:graphic>
      </p:graphicFrame>
      <p:sp>
        <p:nvSpPr>
          <p:cNvPr id="22" name="TextBox 21">
            <a:extLst>
              <a:ext uri="{FF2B5EF4-FFF2-40B4-BE49-F238E27FC236}">
                <a16:creationId xmlns:a16="http://schemas.microsoft.com/office/drawing/2014/main" id="{3B945D30-409A-43DA-973A-1AB2EB45999E}"/>
              </a:ext>
            </a:extLst>
          </p:cNvPr>
          <p:cNvSpPr txBox="1"/>
          <p:nvPr/>
        </p:nvSpPr>
        <p:spPr>
          <a:xfrm>
            <a:off x="5600698" y="4114800"/>
            <a:ext cx="441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4: The machine code for “ADD Rd, Rr” in Hex</a:t>
            </a:r>
          </a:p>
        </p:txBody>
      </p:sp>
      <p:sp>
        <p:nvSpPr>
          <p:cNvPr id="23" name="TextBox 22">
            <a:extLst>
              <a:ext uri="{FF2B5EF4-FFF2-40B4-BE49-F238E27FC236}">
                <a16:creationId xmlns:a16="http://schemas.microsoft.com/office/drawing/2014/main" id="{EDE212BD-DC66-4FBD-8CB8-AAA618F2037E}"/>
              </a:ext>
            </a:extLst>
          </p:cNvPr>
          <p:cNvSpPr txBox="1"/>
          <p:nvPr/>
        </p:nvSpPr>
        <p:spPr>
          <a:xfrm>
            <a:off x="939799" y="4659142"/>
            <a:ext cx="10659534"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Similarly, the machine code “E314” is located in ROM memory location 0001 and represents the opcode and the operands of the instruction “</a:t>
            </a:r>
            <a:r>
              <a:rPr kumimoji="0" lang="en-US" sz="1800" b="0" i="0" u="none" strike="noStrike" kern="1200" cap="none" spc="0" normalizeH="0" baseline="0" noProof="0" dirty="0">
                <a:ln>
                  <a:noFill/>
                </a:ln>
                <a:solidFill>
                  <a:srgbClr val="242852">
                    <a:lumMod val="60000"/>
                    <a:lumOff val="40000"/>
                  </a:srgbClr>
                </a:solidFill>
                <a:effectLst/>
                <a:uLnTx/>
                <a:uFillTx/>
                <a:latin typeface="Calibri"/>
                <a:ea typeface="+mn-ea"/>
                <a:cs typeface="+mn-cs"/>
              </a:rPr>
              <a:t>LDI R17, $34</a:t>
            </a:r>
            <a:r>
              <a:rPr kumimoji="0" lang="en-US" sz="1800" b="0" i="0" u="none" strike="noStrike" kern="1200" cap="none" spc="0" normalizeH="0" baseline="0" noProof="0" dirty="0">
                <a:ln>
                  <a:noFill/>
                </a:ln>
                <a:solidFill>
                  <a:prstClr val="black"/>
                </a:solidFill>
                <a:effectLst/>
                <a:uLnTx/>
                <a:uFillTx/>
                <a:latin typeface="Calibri"/>
                <a:ea typeface="+mn-ea"/>
                <a:cs typeface="+mn-cs"/>
              </a:rPr>
              <a:t>”. In the same way, machine code “E321” is located in memory location 0002 and represents the opcode and the operand for the instruction “</a:t>
            </a:r>
            <a:r>
              <a:rPr kumimoji="0" lang="en-US" sz="1800" b="0" i="0" u="none" strike="noStrike" kern="1200" cap="none" spc="0" normalizeH="0" baseline="0" noProof="0" dirty="0">
                <a:ln>
                  <a:noFill/>
                </a:ln>
                <a:solidFill>
                  <a:srgbClr val="242852">
                    <a:lumMod val="60000"/>
                    <a:lumOff val="40000"/>
                  </a:srgbClr>
                </a:solidFill>
                <a:effectLst/>
                <a:uLnTx/>
                <a:uFillTx/>
                <a:latin typeface="Calibri"/>
                <a:ea typeface="+mn-ea"/>
                <a:cs typeface="+mn-cs"/>
              </a:rPr>
              <a:t>LDI R18, 0b00110001</a:t>
            </a:r>
            <a:r>
              <a:rPr kumimoji="0" lang="en-US" sz="1800" b="0" i="0" u="none" strike="noStrike" kern="1200" cap="none" spc="0" normalizeH="0" baseline="0" noProof="0" dirty="0">
                <a:ln>
                  <a:noFill/>
                </a:ln>
                <a:solidFill>
                  <a:prstClr val="black"/>
                </a:solidFill>
                <a:effectLst/>
                <a:uLnTx/>
                <a:uFillTx/>
                <a:latin typeface="Calibri"/>
                <a:ea typeface="+mn-ea"/>
                <a:cs typeface="+mn-cs"/>
              </a:rPr>
              <a:t>”. The memory location 0003 has the machine code o 0F01, which is the opcode and the operands for the instruction “</a:t>
            </a:r>
            <a:r>
              <a:rPr kumimoji="0" lang="en-US" sz="1800" b="0" i="0" u="none" strike="noStrike" kern="1200" cap="none" spc="0" normalizeH="0" baseline="0" noProof="0" dirty="0">
                <a:ln>
                  <a:noFill/>
                </a:ln>
                <a:solidFill>
                  <a:srgbClr val="242852">
                    <a:lumMod val="60000"/>
                    <a:lumOff val="40000"/>
                  </a:srgbClr>
                </a:solidFill>
                <a:effectLst/>
                <a:uLnTx/>
                <a:uFillTx/>
                <a:latin typeface="Calibri"/>
                <a:ea typeface="+mn-ea"/>
                <a:cs typeface="+mn-cs"/>
              </a:rPr>
              <a:t>ADD R16, R17</a:t>
            </a:r>
            <a:r>
              <a:rPr kumimoji="0" lang="en-US" sz="1800" b="0" i="0" u="none" strike="noStrike" kern="1200" cap="none" spc="0" normalizeH="0" baseline="0" noProof="0" dirty="0">
                <a:ln>
                  <a:noFill/>
                </a:ln>
                <a:solidFill>
                  <a:prstClr val="black"/>
                </a:solidFill>
                <a:effectLst/>
                <a:uLnTx/>
                <a:uFillTx/>
                <a:latin typeface="Calibri"/>
                <a:ea typeface="+mn-ea"/>
                <a:cs typeface="+mn-cs"/>
              </a:rPr>
              <a:t>”. Similarly, the machine code “0F02” is located in memory location 0004 and represents the opcode and the operands for the instruction “</a:t>
            </a:r>
            <a:r>
              <a:rPr kumimoji="0" lang="en-US" sz="1800" b="0" i="0" u="none" strike="noStrike" kern="1200" cap="none" spc="0" normalizeH="0" baseline="0" noProof="0" dirty="0">
                <a:ln>
                  <a:noFill/>
                </a:ln>
                <a:solidFill>
                  <a:srgbClr val="242852">
                    <a:lumMod val="60000"/>
                    <a:lumOff val="40000"/>
                  </a:srgbClr>
                </a:solidFill>
                <a:effectLst/>
                <a:uLnTx/>
                <a:uFillTx/>
                <a:latin typeface="Calibri"/>
                <a:ea typeface="+mn-ea"/>
                <a:cs typeface="+mn-cs"/>
              </a:rPr>
              <a:t>ADD R16, R18</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4353033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7106-9A3A-4690-910E-C75D3B121EB1}"/>
              </a:ext>
            </a:extLst>
          </p:cNvPr>
          <p:cNvSpPr>
            <a:spLocks noGrp="1"/>
          </p:cNvSpPr>
          <p:nvPr>
            <p:ph type="title"/>
          </p:nvPr>
        </p:nvSpPr>
        <p:spPr>
          <a:xfrm>
            <a:off x="0" y="224118"/>
            <a:ext cx="217489" cy="190749"/>
          </a:xfrm>
        </p:spPr>
        <p:txBody>
          <a:bodyPr/>
          <a:lstStyle/>
          <a:p>
            <a:endParaRPr lang="en-US" dirty="0">
              <a:solidFill>
                <a:schemeClr val="tx1"/>
              </a:solidFill>
            </a:endParaRPr>
          </a:p>
        </p:txBody>
      </p:sp>
      <p:sp>
        <p:nvSpPr>
          <p:cNvPr id="3" name="Content Placeholder 2">
            <a:extLst>
              <a:ext uri="{FF2B5EF4-FFF2-40B4-BE49-F238E27FC236}">
                <a16:creationId xmlns:a16="http://schemas.microsoft.com/office/drawing/2014/main" id="{B8A6C06E-F33C-4280-9898-10E401EB5335}"/>
              </a:ext>
            </a:extLst>
          </p:cNvPr>
          <p:cNvSpPr>
            <a:spLocks noGrp="1"/>
          </p:cNvSpPr>
          <p:nvPr>
            <p:ph idx="1"/>
          </p:nvPr>
        </p:nvSpPr>
        <p:spPr>
          <a:xfrm>
            <a:off x="863600" y="1524000"/>
            <a:ext cx="9186253" cy="4724399"/>
          </a:xfrm>
        </p:spPr>
        <p:txBody>
          <a:bodyPr/>
          <a:lstStyle/>
          <a:p>
            <a:pPr marL="0" indent="0">
              <a:buNone/>
            </a:pPr>
            <a:r>
              <a:rPr lang="en-US" dirty="0">
                <a:latin typeface="+mn-lt"/>
              </a:rPr>
              <a:t>The memory location 0005 has the opcode and the operand for the “</a:t>
            </a:r>
            <a:r>
              <a:rPr lang="en-US" dirty="0">
                <a:solidFill>
                  <a:schemeClr val="tx2">
                    <a:lumMod val="60000"/>
                    <a:lumOff val="40000"/>
                  </a:schemeClr>
                </a:solidFill>
                <a:latin typeface="+mn-lt"/>
              </a:rPr>
              <a:t>LDI R17, 11</a:t>
            </a:r>
            <a:r>
              <a:rPr lang="en-US" dirty="0">
                <a:latin typeface="+mn-lt"/>
              </a:rPr>
              <a:t>” instruction.</a:t>
            </a:r>
          </a:p>
          <a:p>
            <a:pPr marL="0" indent="0">
              <a:buNone/>
            </a:pPr>
            <a:r>
              <a:rPr lang="en-US" dirty="0"/>
              <a:t>The memory location 0006 has the opcode and the operand for the “</a:t>
            </a:r>
            <a:r>
              <a:rPr lang="en-US" dirty="0">
                <a:solidFill>
                  <a:schemeClr val="tx2">
                    <a:lumMod val="60000"/>
                    <a:lumOff val="40000"/>
                  </a:schemeClr>
                </a:solidFill>
              </a:rPr>
              <a:t>ADD R16, R17</a:t>
            </a:r>
            <a:r>
              <a:rPr lang="en-US" dirty="0"/>
              <a:t>” instruction.</a:t>
            </a:r>
          </a:p>
          <a:p>
            <a:pPr marL="0" indent="0">
              <a:buNone/>
            </a:pPr>
            <a:r>
              <a:rPr lang="en-US" dirty="0">
                <a:latin typeface="+mn-lt"/>
              </a:rPr>
              <a:t>The opcode for instruction “</a:t>
            </a:r>
            <a:r>
              <a:rPr lang="en-US" dirty="0">
                <a:solidFill>
                  <a:schemeClr val="tx2">
                    <a:lumMod val="60000"/>
                    <a:lumOff val="40000"/>
                  </a:schemeClr>
                </a:solidFill>
                <a:latin typeface="+mn-lt"/>
              </a:rPr>
              <a:t>STS SUM, R16</a:t>
            </a:r>
            <a:r>
              <a:rPr lang="en-US" dirty="0">
                <a:latin typeface="+mn-lt"/>
              </a:rPr>
              <a:t>” is located at address 00007 and its address 0x300 at address 00008. </a:t>
            </a:r>
          </a:p>
          <a:p>
            <a:pPr marL="0" indent="0">
              <a:buNone/>
            </a:pPr>
            <a:r>
              <a:rPr lang="en-US" dirty="0">
                <a:latin typeface="+mn-lt"/>
              </a:rPr>
              <a:t>The opcode for “</a:t>
            </a:r>
            <a:r>
              <a:rPr lang="en-US" dirty="0">
                <a:solidFill>
                  <a:schemeClr val="tx2">
                    <a:lumMod val="60000"/>
                    <a:lumOff val="40000"/>
                  </a:schemeClr>
                </a:solidFill>
                <a:latin typeface="+mn-lt"/>
              </a:rPr>
              <a:t>JMP HERE</a:t>
            </a:r>
            <a:r>
              <a:rPr lang="en-US" dirty="0">
                <a:latin typeface="+mn-lt"/>
              </a:rPr>
              <a:t>” and its target address are located in locations 00009 and 0000A. </a:t>
            </a:r>
          </a:p>
          <a:p>
            <a:pPr marL="0" indent="0">
              <a:buNone/>
            </a:pPr>
            <a:r>
              <a:rPr lang="en-US" dirty="0">
                <a:latin typeface="+mn-lt"/>
              </a:rPr>
              <a:t>While all the instructions in this program are 2-byte instructions, the JMP and STS instructions are 4 byte instructions. </a:t>
            </a:r>
          </a:p>
        </p:txBody>
      </p:sp>
    </p:spTree>
    <p:extLst>
      <p:ext uri="{BB962C8B-B14F-4D97-AF65-F5344CB8AC3E}">
        <p14:creationId xmlns:p14="http://schemas.microsoft.com/office/powerpoint/2010/main" val="37719401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F1568-999E-4A85-8790-E3A3E847E58D}"/>
              </a:ext>
            </a:extLst>
          </p:cNvPr>
          <p:cNvSpPr>
            <a:spLocks noGrp="1"/>
          </p:cNvSpPr>
          <p:nvPr>
            <p:ph type="title"/>
          </p:nvPr>
        </p:nvSpPr>
        <p:spPr>
          <a:xfrm>
            <a:off x="180446" y="188736"/>
            <a:ext cx="10208154" cy="1400530"/>
          </a:xfrm>
        </p:spPr>
        <p:txBody>
          <a:bodyPr/>
          <a:lstStyle/>
          <a:p>
            <a:r>
              <a:rPr lang="en-US" dirty="0">
                <a:solidFill>
                  <a:schemeClr val="tx1"/>
                </a:solidFill>
                <a:effectLst>
                  <a:outerShdw blurRad="38100" dist="38100" dir="2700000" algn="tl">
                    <a:srgbClr val="000000">
                      <a:alpha val="43137"/>
                    </a:srgbClr>
                  </a:outerShdw>
                </a:effectLst>
              </a:rPr>
              <a:t>Executing a program instruction by instruction</a:t>
            </a:r>
          </a:p>
        </p:txBody>
      </p:sp>
      <p:sp>
        <p:nvSpPr>
          <p:cNvPr id="3" name="Content Placeholder 2">
            <a:extLst>
              <a:ext uri="{FF2B5EF4-FFF2-40B4-BE49-F238E27FC236}">
                <a16:creationId xmlns:a16="http://schemas.microsoft.com/office/drawing/2014/main" id="{95793D54-2082-4670-96CB-B63F3F22CEC3}"/>
              </a:ext>
            </a:extLst>
          </p:cNvPr>
          <p:cNvSpPr>
            <a:spLocks noGrp="1"/>
          </p:cNvSpPr>
          <p:nvPr>
            <p:ph idx="1"/>
          </p:nvPr>
        </p:nvSpPr>
        <p:spPr>
          <a:xfrm>
            <a:off x="298979" y="1252591"/>
            <a:ext cx="11712575" cy="5182076"/>
          </a:xfrm>
        </p:spPr>
        <p:txBody>
          <a:bodyPr>
            <a:normAutofit fontScale="92500" lnSpcReduction="10000"/>
          </a:bodyPr>
          <a:lstStyle/>
          <a:p>
            <a:pPr marL="457200" indent="-457200">
              <a:buClr>
                <a:schemeClr val="tx1"/>
              </a:buClr>
              <a:buFont typeface="+mj-lt"/>
              <a:buAutoNum type="arabicPeriod"/>
            </a:pPr>
            <a:r>
              <a:rPr lang="en-US" dirty="0"/>
              <a:t>When the AVR is powered up, the program counter has 00000 and starts to fetch the first instruction from location 00000 of the program ROM. In the case of the above program the first code is E205, which is the code for moving operand 0x25 to R16. upon executing the code, the CPU places the value of 25 in R16. Now one instruction is finished. Then program counter is incremented to point 00001, which contains code E324, the machine code for the instruction “</a:t>
            </a:r>
            <a:r>
              <a:rPr lang="en-US" dirty="0">
                <a:solidFill>
                  <a:schemeClr val="tx2">
                    <a:lumMod val="60000"/>
                    <a:lumOff val="40000"/>
                  </a:schemeClr>
                </a:solidFill>
              </a:rPr>
              <a:t>LDI R17, 0x34</a:t>
            </a:r>
            <a:r>
              <a:rPr lang="en-US" dirty="0"/>
              <a:t>”.</a:t>
            </a:r>
          </a:p>
          <a:p>
            <a:pPr marL="457200" indent="-457200">
              <a:buClr>
                <a:schemeClr val="tx1"/>
              </a:buClr>
              <a:buFont typeface="+mj-lt"/>
              <a:buAutoNum type="arabicPeriod"/>
            </a:pPr>
            <a:r>
              <a:rPr lang="en-US" dirty="0"/>
              <a:t>Upon executing the machine code E314, the value 0x34 is loaded to R17. Then the program counter is incremented to 0002.</a:t>
            </a:r>
          </a:p>
          <a:p>
            <a:pPr marL="457200" indent="-457200">
              <a:buClr>
                <a:schemeClr val="tx1"/>
              </a:buClr>
              <a:buFont typeface="+mj-lt"/>
              <a:buAutoNum type="arabicPeriod"/>
            </a:pPr>
            <a:r>
              <a:rPr lang="en-US" dirty="0"/>
              <a:t>ROM location 0002 has the machine code for instruction “</a:t>
            </a:r>
            <a:r>
              <a:rPr lang="en-US" dirty="0">
                <a:solidFill>
                  <a:schemeClr val="tx2">
                    <a:lumMod val="60000"/>
                    <a:lumOff val="40000"/>
                  </a:schemeClr>
                </a:solidFill>
              </a:rPr>
              <a:t>LDI R18, 0x32</a:t>
            </a:r>
            <a:r>
              <a:rPr lang="en-US" dirty="0"/>
              <a:t>”. This instruction is executed and now program counter= 0003.</a:t>
            </a:r>
          </a:p>
          <a:p>
            <a:pPr marL="457200" indent="-457200">
              <a:buClr>
                <a:schemeClr val="tx1"/>
              </a:buClr>
              <a:buFont typeface="+mj-lt"/>
              <a:buAutoNum type="arabicPeriod"/>
            </a:pPr>
            <a:r>
              <a:rPr lang="en-US" dirty="0"/>
              <a:t>This process goes on until all the instructions up to “</a:t>
            </a:r>
            <a:r>
              <a:rPr lang="en-US" dirty="0">
                <a:solidFill>
                  <a:schemeClr val="tx2">
                    <a:lumMod val="60000"/>
                    <a:lumOff val="40000"/>
                  </a:schemeClr>
                </a:solidFill>
              </a:rPr>
              <a:t>ADD R16, R17</a:t>
            </a:r>
            <a:r>
              <a:rPr lang="en-US" dirty="0"/>
              <a:t>” are fetched and executed.</a:t>
            </a:r>
          </a:p>
          <a:p>
            <a:pPr marL="457200" indent="-457200">
              <a:buClr>
                <a:schemeClr val="tx1"/>
              </a:buClr>
              <a:buFont typeface="+mj-lt"/>
              <a:buAutoNum type="arabicPeriod"/>
            </a:pPr>
            <a:r>
              <a:rPr lang="en-US" dirty="0"/>
              <a:t>Now PC= 0007 points to the next instruction, which is “</a:t>
            </a:r>
            <a:r>
              <a:rPr lang="en-US" dirty="0">
                <a:solidFill>
                  <a:schemeClr val="tx2">
                    <a:lumMod val="60000"/>
                    <a:lumOff val="40000"/>
                  </a:schemeClr>
                </a:solidFill>
              </a:rPr>
              <a:t>STS SUM, R16</a:t>
            </a:r>
            <a:r>
              <a:rPr lang="en-US" dirty="0"/>
              <a:t>”. When the instruction is executed, the content of R16 is stored into memory location 0x300. After the execution of this instruction, PC = 0009.</a:t>
            </a:r>
          </a:p>
          <a:p>
            <a:pPr marL="457200" indent="-457200">
              <a:buClr>
                <a:schemeClr val="tx1"/>
              </a:buClr>
              <a:buFont typeface="+mj-lt"/>
              <a:buAutoNum type="arabicPeriod"/>
            </a:pPr>
            <a:r>
              <a:rPr lang="en-US" dirty="0"/>
              <a:t>Now PC = 0009 points to the next instruction, which is “</a:t>
            </a:r>
            <a:r>
              <a:rPr lang="en-US" dirty="0">
                <a:solidFill>
                  <a:schemeClr val="tx2">
                    <a:lumMod val="60000"/>
                    <a:lumOff val="40000"/>
                  </a:schemeClr>
                </a:solidFill>
              </a:rPr>
              <a:t>JMP HERE</a:t>
            </a:r>
            <a:r>
              <a:rPr lang="en-US" dirty="0"/>
              <a:t>”. After the execution of this instruction, PC = 0009. This keeps the program in an infinite loop. The fact that the program counter points at the next instruction to be executed explains why some microprocessors (notably the x86) call the program counter the </a:t>
            </a:r>
            <a:r>
              <a:rPr lang="en-US" i="1" dirty="0"/>
              <a:t>instruction pointer</a:t>
            </a:r>
            <a:r>
              <a:rPr lang="en-US" dirty="0"/>
              <a:t>.</a:t>
            </a:r>
          </a:p>
          <a:p>
            <a:pPr marL="457200" indent="-457200">
              <a:buClr>
                <a:schemeClr val="tx1"/>
              </a:buClr>
              <a:buFont typeface="+mj-lt"/>
              <a:buAutoNum type="arabicPeriod"/>
            </a:pPr>
            <a:endParaRPr lang="en-US" dirty="0"/>
          </a:p>
        </p:txBody>
      </p:sp>
    </p:spTree>
    <p:extLst>
      <p:ext uri="{BB962C8B-B14F-4D97-AF65-F5344CB8AC3E}">
        <p14:creationId xmlns:p14="http://schemas.microsoft.com/office/powerpoint/2010/main" val="5932472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A771E-939C-4945-B28B-DD9DE00EFAEB}"/>
              </a:ext>
            </a:extLst>
          </p:cNvPr>
          <p:cNvSpPr>
            <a:spLocks noGrp="1"/>
          </p:cNvSpPr>
          <p:nvPr>
            <p:ph type="title"/>
          </p:nvPr>
        </p:nvSpPr>
        <p:spPr>
          <a:xfrm>
            <a:off x="646111" y="452718"/>
            <a:ext cx="9404723" cy="647949"/>
          </a:xfrm>
        </p:spPr>
        <p:txBody>
          <a:bodyPr/>
          <a:lstStyle/>
          <a:p>
            <a:r>
              <a:rPr lang="en-US" dirty="0">
                <a:solidFill>
                  <a:schemeClr val="tx1"/>
                </a:solidFill>
                <a:effectLst>
                  <a:outerShdw blurRad="38100" dist="38100" dir="2700000" algn="tl">
                    <a:srgbClr val="000000">
                      <a:alpha val="43137"/>
                    </a:srgbClr>
                  </a:outerShdw>
                </a:effectLst>
              </a:rPr>
              <a:t>ROM width in the AVR</a:t>
            </a:r>
          </a:p>
        </p:txBody>
      </p:sp>
      <p:sp>
        <p:nvSpPr>
          <p:cNvPr id="3" name="Content Placeholder 2">
            <a:extLst>
              <a:ext uri="{FF2B5EF4-FFF2-40B4-BE49-F238E27FC236}">
                <a16:creationId xmlns:a16="http://schemas.microsoft.com/office/drawing/2014/main" id="{6C695110-4F85-48AE-9F23-590F6E601DB4}"/>
              </a:ext>
            </a:extLst>
          </p:cNvPr>
          <p:cNvSpPr>
            <a:spLocks noGrp="1"/>
          </p:cNvSpPr>
          <p:nvPr>
            <p:ph idx="1"/>
          </p:nvPr>
        </p:nvSpPr>
        <p:spPr>
          <a:xfrm>
            <a:off x="645130" y="1185333"/>
            <a:ext cx="10988070" cy="5350933"/>
          </a:xfrm>
        </p:spPr>
        <p:txBody>
          <a:bodyPr>
            <a:normAutofit/>
          </a:bodyPr>
          <a:lstStyle/>
          <a:p>
            <a:pPr marL="0" indent="0">
              <a:lnSpc>
                <a:spcPct val="120000"/>
              </a:lnSpc>
              <a:buNone/>
            </a:pPr>
            <a:r>
              <a:rPr lang="en-US" dirty="0"/>
              <a:t>Each location of the address space holds two bytes (a word). If we have 16 address lines, this will give us 2</a:t>
            </a:r>
            <a:r>
              <a:rPr lang="en-US" baseline="30000" dirty="0"/>
              <a:t>16</a:t>
            </a:r>
            <a:r>
              <a:rPr lang="en-US" dirty="0"/>
              <a:t> locations, which is 64K of memory location with an address map of 0000–FFFFH. To bring in more information (code or data) into the CPU, AVR increased the width of the data bus to 16 bits. In other words, the AVR is word-addressable. In a sense, the data bus is like traffic lanes </a:t>
            </a:r>
          </a:p>
          <a:p>
            <a:pPr marL="0" indent="0">
              <a:lnSpc>
                <a:spcPct val="120000"/>
              </a:lnSpc>
              <a:buNone/>
            </a:pPr>
            <a:r>
              <a:rPr lang="en-US" dirty="0"/>
              <a:t>on the highway where each lane is 8 bits wide. The more lanes, the more </a:t>
            </a:r>
          </a:p>
          <a:p>
            <a:pPr marL="0" indent="0">
              <a:lnSpc>
                <a:spcPct val="120000"/>
              </a:lnSpc>
              <a:buNone/>
            </a:pPr>
            <a:r>
              <a:rPr lang="en-US" dirty="0"/>
              <a:t>information we can bring into the CPU for processing. For the AVR, the internal </a:t>
            </a:r>
          </a:p>
          <a:p>
            <a:pPr marL="0" indent="0">
              <a:lnSpc>
                <a:spcPct val="120000"/>
              </a:lnSpc>
              <a:buNone/>
            </a:pPr>
            <a:r>
              <a:rPr lang="en-US" dirty="0"/>
              <a:t>data bus between the code ROM and the CPU is 16 bits wide, as shown in the </a:t>
            </a:r>
          </a:p>
          <a:p>
            <a:pPr marL="0" indent="0">
              <a:lnSpc>
                <a:spcPct val="120000"/>
              </a:lnSpc>
              <a:buNone/>
            </a:pPr>
            <a:r>
              <a:rPr lang="en-US" dirty="0"/>
              <a:t>figure. Therefore, the 64K ROM space is shown as 32K × 16 using a 16-bit word </a:t>
            </a:r>
          </a:p>
          <a:p>
            <a:pPr marL="0" indent="0">
              <a:lnSpc>
                <a:spcPct val="120000"/>
              </a:lnSpc>
              <a:buNone/>
            </a:pPr>
            <a:r>
              <a:rPr lang="en-US" dirty="0"/>
              <a:t>data size. The same rule applies to the entire program address space of AVR, </a:t>
            </a:r>
          </a:p>
          <a:p>
            <a:pPr marL="0" indent="0">
              <a:lnSpc>
                <a:spcPct val="120000"/>
              </a:lnSpc>
              <a:buNone/>
            </a:pPr>
            <a:r>
              <a:rPr lang="en-US" dirty="0"/>
              <a:t>which is 8M, organized as 4M × 16. </a:t>
            </a:r>
          </a:p>
        </p:txBody>
      </p:sp>
      <p:pic>
        <p:nvPicPr>
          <p:cNvPr id="5" name="Picture 4">
            <a:extLst>
              <a:ext uri="{FF2B5EF4-FFF2-40B4-BE49-F238E27FC236}">
                <a16:creationId xmlns:a16="http://schemas.microsoft.com/office/drawing/2014/main" id="{2B86D7A5-36E1-4914-8CA1-329844228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865" y="2400247"/>
            <a:ext cx="2590933" cy="2057506"/>
          </a:xfrm>
          <a:prstGeom prst="rect">
            <a:avLst/>
          </a:prstGeom>
        </p:spPr>
      </p:pic>
      <p:sp>
        <p:nvSpPr>
          <p:cNvPr id="6" name="TextBox 5">
            <a:extLst>
              <a:ext uri="{FF2B5EF4-FFF2-40B4-BE49-F238E27FC236}">
                <a16:creationId xmlns:a16="http://schemas.microsoft.com/office/drawing/2014/main" id="{BF28881E-B5E5-4A33-8643-BA1A07AEF0AC}"/>
              </a:ext>
            </a:extLst>
          </p:cNvPr>
          <p:cNvSpPr txBox="1"/>
          <p:nvPr/>
        </p:nvSpPr>
        <p:spPr>
          <a:xfrm>
            <a:off x="9084931" y="4457753"/>
            <a:ext cx="257386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Program ROM width for the AVR</a:t>
            </a:r>
          </a:p>
        </p:txBody>
      </p:sp>
    </p:spTree>
    <p:extLst>
      <p:ext uri="{BB962C8B-B14F-4D97-AF65-F5344CB8AC3E}">
        <p14:creationId xmlns:p14="http://schemas.microsoft.com/office/powerpoint/2010/main" val="2120247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2E1E4-389A-46CB-98BF-D98E671568ED}"/>
              </a:ext>
            </a:extLst>
          </p:cNvPr>
          <p:cNvSpPr>
            <a:spLocks noGrp="1"/>
          </p:cNvSpPr>
          <p:nvPr>
            <p:ph type="title"/>
          </p:nvPr>
        </p:nvSpPr>
        <p:spPr>
          <a:xfrm>
            <a:off x="646111" y="452718"/>
            <a:ext cx="9404723" cy="774949"/>
          </a:xfrm>
        </p:spPr>
        <p:txBody>
          <a:bodyPr/>
          <a:lstStyle/>
          <a:p>
            <a:r>
              <a:rPr lang="en-US" dirty="0">
                <a:solidFill>
                  <a:schemeClr val="tx1"/>
                </a:solidFill>
                <a:effectLst>
                  <a:outerShdw blurRad="38100" dist="38100" dir="2700000" algn="tl">
                    <a:srgbClr val="000000">
                      <a:alpha val="43137"/>
                    </a:srgbClr>
                  </a:outerShdw>
                </a:effectLst>
              </a:rPr>
              <a:t>Harvard architecture in the AVR</a:t>
            </a:r>
          </a:p>
        </p:txBody>
      </p:sp>
      <p:pic>
        <p:nvPicPr>
          <p:cNvPr id="4" name="Content Placeholder 3">
            <a:extLst>
              <a:ext uri="{FF2B5EF4-FFF2-40B4-BE49-F238E27FC236}">
                <a16:creationId xmlns:a16="http://schemas.microsoft.com/office/drawing/2014/main" id="{40CF7294-F6A0-466A-A94A-731842312A48}"/>
              </a:ext>
            </a:extLst>
          </p:cNvPr>
          <p:cNvPicPr>
            <a:picLocks noGrp="1" noChangeAspect="1"/>
          </p:cNvPicPr>
          <p:nvPr>
            <p:ph idx="1"/>
          </p:nvPr>
        </p:nvPicPr>
        <p:blipFill>
          <a:blip r:embed="rId2"/>
          <a:stretch>
            <a:fillRect/>
          </a:stretch>
        </p:blipFill>
        <p:spPr>
          <a:xfrm>
            <a:off x="3007439" y="1464555"/>
            <a:ext cx="6187361" cy="4124907"/>
          </a:xfrm>
          <a:prstGeom prst="rect">
            <a:avLst/>
          </a:prstGeom>
        </p:spPr>
      </p:pic>
      <p:sp>
        <p:nvSpPr>
          <p:cNvPr id="5" name="TextBox 4">
            <a:extLst>
              <a:ext uri="{FF2B5EF4-FFF2-40B4-BE49-F238E27FC236}">
                <a16:creationId xmlns:a16="http://schemas.microsoft.com/office/drawing/2014/main" id="{613E4B46-8705-4DE0-9E90-DAC095308686}"/>
              </a:ext>
            </a:extLst>
          </p:cNvPr>
          <p:cNvSpPr txBox="1"/>
          <p:nvPr/>
        </p:nvSpPr>
        <p:spPr>
          <a:xfrm>
            <a:off x="3007439" y="5672667"/>
            <a:ext cx="61873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Harvard Architecture in the AVR</a:t>
            </a:r>
          </a:p>
        </p:txBody>
      </p:sp>
    </p:spTree>
    <p:extLst>
      <p:ext uri="{BB962C8B-B14F-4D97-AF65-F5344CB8AC3E}">
        <p14:creationId xmlns:p14="http://schemas.microsoft.com/office/powerpoint/2010/main" val="14679389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C9E8E10-F686-EFEF-136E-8C5CC8BC32D3}"/>
              </a:ext>
            </a:extLst>
          </p:cNvPr>
          <p:cNvSpPr/>
          <p:nvPr/>
        </p:nvSpPr>
        <p:spPr>
          <a:xfrm rot="16200000" flipH="1">
            <a:off x="4237748" y="-6166484"/>
            <a:ext cx="12432322" cy="9853536"/>
          </a:xfrm>
          <a:custGeom>
            <a:avLst/>
            <a:gdLst>
              <a:gd name="connsiteX0" fmla="*/ 11590017 w 15064737"/>
              <a:gd name="connsiteY0" fmla="*/ 7646667 h 10641326"/>
              <a:gd name="connsiteX1" fmla="*/ 12310107 w 15064737"/>
              <a:gd name="connsiteY1" fmla="*/ 9086846 h 10641326"/>
              <a:gd name="connsiteX2" fmla="*/ 14344647 w 15064737"/>
              <a:gd name="connsiteY2" fmla="*/ 9086846 h 10641326"/>
              <a:gd name="connsiteX3" fmla="*/ 15064737 w 15064737"/>
              <a:gd name="connsiteY3" fmla="*/ 7646667 h 10641326"/>
              <a:gd name="connsiteX4" fmla="*/ 14344647 w 15064737"/>
              <a:gd name="connsiteY4" fmla="*/ 6206488 h 10641326"/>
              <a:gd name="connsiteX5" fmla="*/ 12310107 w 15064737"/>
              <a:gd name="connsiteY5" fmla="*/ 6206488 h 10641326"/>
              <a:gd name="connsiteX6" fmla="*/ 11582397 w 15064737"/>
              <a:gd name="connsiteY6" fmla="*/ 4556759 h 10641326"/>
              <a:gd name="connsiteX7" fmla="*/ 12302487 w 15064737"/>
              <a:gd name="connsiteY7" fmla="*/ 5996938 h 10641326"/>
              <a:gd name="connsiteX8" fmla="*/ 14337027 w 15064737"/>
              <a:gd name="connsiteY8" fmla="*/ 5996938 h 10641326"/>
              <a:gd name="connsiteX9" fmla="*/ 15057117 w 15064737"/>
              <a:gd name="connsiteY9" fmla="*/ 4556759 h 10641326"/>
              <a:gd name="connsiteX10" fmla="*/ 14337027 w 15064737"/>
              <a:gd name="connsiteY10" fmla="*/ 3116580 h 10641326"/>
              <a:gd name="connsiteX11" fmla="*/ 12302487 w 15064737"/>
              <a:gd name="connsiteY11" fmla="*/ 3116580 h 10641326"/>
              <a:gd name="connsiteX12" fmla="*/ 11582397 w 15064737"/>
              <a:gd name="connsiteY12" fmla="*/ 1440179 h 10641326"/>
              <a:gd name="connsiteX13" fmla="*/ 12302487 w 15064737"/>
              <a:gd name="connsiteY13" fmla="*/ 2880358 h 10641326"/>
              <a:gd name="connsiteX14" fmla="*/ 14337027 w 15064737"/>
              <a:gd name="connsiteY14" fmla="*/ 2880358 h 10641326"/>
              <a:gd name="connsiteX15" fmla="*/ 15057117 w 15064737"/>
              <a:gd name="connsiteY15" fmla="*/ 1440179 h 10641326"/>
              <a:gd name="connsiteX16" fmla="*/ 14337027 w 15064737"/>
              <a:gd name="connsiteY16" fmla="*/ 1 h 10641326"/>
              <a:gd name="connsiteX17" fmla="*/ 12302487 w 15064737"/>
              <a:gd name="connsiteY17" fmla="*/ 1 h 10641326"/>
              <a:gd name="connsiteX18" fmla="*/ 8694419 w 15064737"/>
              <a:gd name="connsiteY18" fmla="*/ 9201147 h 10641326"/>
              <a:gd name="connsiteX19" fmla="*/ 9414509 w 15064737"/>
              <a:gd name="connsiteY19" fmla="*/ 10641326 h 10641326"/>
              <a:gd name="connsiteX20" fmla="*/ 11449049 w 15064737"/>
              <a:gd name="connsiteY20" fmla="*/ 10641326 h 10641326"/>
              <a:gd name="connsiteX21" fmla="*/ 12169139 w 15064737"/>
              <a:gd name="connsiteY21" fmla="*/ 9201147 h 10641326"/>
              <a:gd name="connsiteX22" fmla="*/ 11449049 w 15064737"/>
              <a:gd name="connsiteY22" fmla="*/ 7760968 h 10641326"/>
              <a:gd name="connsiteX23" fmla="*/ 9414509 w 15064737"/>
              <a:gd name="connsiteY23" fmla="*/ 7760968 h 10641326"/>
              <a:gd name="connsiteX24" fmla="*/ 8686799 w 15064737"/>
              <a:gd name="connsiteY24" fmla="*/ 6111239 h 10641326"/>
              <a:gd name="connsiteX25" fmla="*/ 9406889 w 15064737"/>
              <a:gd name="connsiteY25" fmla="*/ 7551418 h 10641326"/>
              <a:gd name="connsiteX26" fmla="*/ 11441429 w 15064737"/>
              <a:gd name="connsiteY26" fmla="*/ 7551418 h 10641326"/>
              <a:gd name="connsiteX27" fmla="*/ 12161519 w 15064737"/>
              <a:gd name="connsiteY27" fmla="*/ 6111239 h 10641326"/>
              <a:gd name="connsiteX28" fmla="*/ 11441429 w 15064737"/>
              <a:gd name="connsiteY28" fmla="*/ 4671060 h 10641326"/>
              <a:gd name="connsiteX29" fmla="*/ 9406889 w 15064737"/>
              <a:gd name="connsiteY29" fmla="*/ 4671060 h 10641326"/>
              <a:gd name="connsiteX30" fmla="*/ 8686799 w 15064737"/>
              <a:gd name="connsiteY30" fmla="*/ 2994659 h 10641326"/>
              <a:gd name="connsiteX31" fmla="*/ 9406889 w 15064737"/>
              <a:gd name="connsiteY31" fmla="*/ 4434838 h 10641326"/>
              <a:gd name="connsiteX32" fmla="*/ 11441429 w 15064737"/>
              <a:gd name="connsiteY32" fmla="*/ 4434838 h 10641326"/>
              <a:gd name="connsiteX33" fmla="*/ 12161519 w 15064737"/>
              <a:gd name="connsiteY33" fmla="*/ 2994659 h 10641326"/>
              <a:gd name="connsiteX34" fmla="*/ 11441429 w 15064737"/>
              <a:gd name="connsiteY34" fmla="*/ 1554480 h 10641326"/>
              <a:gd name="connsiteX35" fmla="*/ 9406889 w 15064737"/>
              <a:gd name="connsiteY35" fmla="*/ 1554480 h 10641326"/>
              <a:gd name="connsiteX36" fmla="*/ 5798820 w 15064737"/>
              <a:gd name="connsiteY36" fmla="*/ 7646667 h 10641326"/>
              <a:gd name="connsiteX37" fmla="*/ 6518910 w 15064737"/>
              <a:gd name="connsiteY37" fmla="*/ 9086846 h 10641326"/>
              <a:gd name="connsiteX38" fmla="*/ 8553450 w 15064737"/>
              <a:gd name="connsiteY38" fmla="*/ 9086846 h 10641326"/>
              <a:gd name="connsiteX39" fmla="*/ 9273540 w 15064737"/>
              <a:gd name="connsiteY39" fmla="*/ 7646667 h 10641326"/>
              <a:gd name="connsiteX40" fmla="*/ 8553449 w 15064737"/>
              <a:gd name="connsiteY40" fmla="*/ 6206488 h 10641326"/>
              <a:gd name="connsiteX41" fmla="*/ 6518910 w 15064737"/>
              <a:gd name="connsiteY41" fmla="*/ 6206488 h 10641326"/>
              <a:gd name="connsiteX42" fmla="*/ 5791200 w 15064737"/>
              <a:gd name="connsiteY42" fmla="*/ 4556759 h 10641326"/>
              <a:gd name="connsiteX43" fmla="*/ 6511290 w 15064737"/>
              <a:gd name="connsiteY43" fmla="*/ 5996938 h 10641326"/>
              <a:gd name="connsiteX44" fmla="*/ 8545829 w 15064737"/>
              <a:gd name="connsiteY44" fmla="*/ 5996938 h 10641326"/>
              <a:gd name="connsiteX45" fmla="*/ 9265919 w 15064737"/>
              <a:gd name="connsiteY45" fmla="*/ 4556759 h 10641326"/>
              <a:gd name="connsiteX46" fmla="*/ 8545829 w 15064737"/>
              <a:gd name="connsiteY46" fmla="*/ 3116580 h 10641326"/>
              <a:gd name="connsiteX47" fmla="*/ 6511290 w 15064737"/>
              <a:gd name="connsiteY47" fmla="*/ 3116580 h 10641326"/>
              <a:gd name="connsiteX48" fmla="*/ 5791200 w 15064737"/>
              <a:gd name="connsiteY48" fmla="*/ 1440179 h 10641326"/>
              <a:gd name="connsiteX49" fmla="*/ 6511290 w 15064737"/>
              <a:gd name="connsiteY49" fmla="*/ 2880358 h 10641326"/>
              <a:gd name="connsiteX50" fmla="*/ 8545829 w 15064737"/>
              <a:gd name="connsiteY50" fmla="*/ 2880358 h 10641326"/>
              <a:gd name="connsiteX51" fmla="*/ 9265919 w 15064737"/>
              <a:gd name="connsiteY51" fmla="*/ 1440179 h 10641326"/>
              <a:gd name="connsiteX52" fmla="*/ 8545829 w 15064737"/>
              <a:gd name="connsiteY52" fmla="*/ 1 h 10641326"/>
              <a:gd name="connsiteX53" fmla="*/ 6511290 w 15064737"/>
              <a:gd name="connsiteY53" fmla="*/ 1 h 10641326"/>
              <a:gd name="connsiteX54" fmla="*/ 2903219 w 15064737"/>
              <a:gd name="connsiteY54" fmla="*/ 9201147 h 10641326"/>
              <a:gd name="connsiteX55" fmla="*/ 3623310 w 15064737"/>
              <a:gd name="connsiteY55" fmla="*/ 10641326 h 10641326"/>
              <a:gd name="connsiteX56" fmla="*/ 5657849 w 15064737"/>
              <a:gd name="connsiteY56" fmla="*/ 10641326 h 10641326"/>
              <a:gd name="connsiteX57" fmla="*/ 6377939 w 15064737"/>
              <a:gd name="connsiteY57" fmla="*/ 9201147 h 10641326"/>
              <a:gd name="connsiteX58" fmla="*/ 5657849 w 15064737"/>
              <a:gd name="connsiteY58" fmla="*/ 7760968 h 10641326"/>
              <a:gd name="connsiteX59" fmla="*/ 3623309 w 15064737"/>
              <a:gd name="connsiteY59" fmla="*/ 7760968 h 10641326"/>
              <a:gd name="connsiteX60" fmla="*/ 2895599 w 15064737"/>
              <a:gd name="connsiteY60" fmla="*/ 6111239 h 10641326"/>
              <a:gd name="connsiteX61" fmla="*/ 3615689 w 15064737"/>
              <a:gd name="connsiteY61" fmla="*/ 7551418 h 10641326"/>
              <a:gd name="connsiteX62" fmla="*/ 5650230 w 15064737"/>
              <a:gd name="connsiteY62" fmla="*/ 7551418 h 10641326"/>
              <a:gd name="connsiteX63" fmla="*/ 6370319 w 15064737"/>
              <a:gd name="connsiteY63" fmla="*/ 6111239 h 10641326"/>
              <a:gd name="connsiteX64" fmla="*/ 5650230 w 15064737"/>
              <a:gd name="connsiteY64" fmla="*/ 4671060 h 10641326"/>
              <a:gd name="connsiteX65" fmla="*/ 3615689 w 15064737"/>
              <a:gd name="connsiteY65" fmla="*/ 4671060 h 10641326"/>
              <a:gd name="connsiteX66" fmla="*/ 2895599 w 15064737"/>
              <a:gd name="connsiteY66" fmla="*/ 2994659 h 10641326"/>
              <a:gd name="connsiteX67" fmla="*/ 3615689 w 15064737"/>
              <a:gd name="connsiteY67" fmla="*/ 4434838 h 10641326"/>
              <a:gd name="connsiteX68" fmla="*/ 5650230 w 15064737"/>
              <a:gd name="connsiteY68" fmla="*/ 4434838 h 10641326"/>
              <a:gd name="connsiteX69" fmla="*/ 6370319 w 15064737"/>
              <a:gd name="connsiteY69" fmla="*/ 2994659 h 10641326"/>
              <a:gd name="connsiteX70" fmla="*/ 5650230 w 15064737"/>
              <a:gd name="connsiteY70" fmla="*/ 1554480 h 10641326"/>
              <a:gd name="connsiteX71" fmla="*/ 3615689 w 15064737"/>
              <a:gd name="connsiteY71" fmla="*/ 1554480 h 10641326"/>
              <a:gd name="connsiteX72" fmla="*/ 7620 w 15064737"/>
              <a:gd name="connsiteY72" fmla="*/ 7646667 h 10641326"/>
              <a:gd name="connsiteX73" fmla="*/ 727710 w 15064737"/>
              <a:gd name="connsiteY73" fmla="*/ 9086846 h 10641326"/>
              <a:gd name="connsiteX74" fmla="*/ 2762250 w 15064737"/>
              <a:gd name="connsiteY74" fmla="*/ 9086846 h 10641326"/>
              <a:gd name="connsiteX75" fmla="*/ 3482340 w 15064737"/>
              <a:gd name="connsiteY75" fmla="*/ 7646667 h 10641326"/>
              <a:gd name="connsiteX76" fmla="*/ 2762250 w 15064737"/>
              <a:gd name="connsiteY76" fmla="*/ 6206488 h 10641326"/>
              <a:gd name="connsiteX77" fmla="*/ 727710 w 15064737"/>
              <a:gd name="connsiteY77" fmla="*/ 6206488 h 10641326"/>
              <a:gd name="connsiteX78" fmla="*/ 0 w 15064737"/>
              <a:gd name="connsiteY78" fmla="*/ 4556759 h 10641326"/>
              <a:gd name="connsiteX79" fmla="*/ 720090 w 15064737"/>
              <a:gd name="connsiteY79" fmla="*/ 5996938 h 10641326"/>
              <a:gd name="connsiteX80" fmla="*/ 2754630 w 15064737"/>
              <a:gd name="connsiteY80" fmla="*/ 5996938 h 10641326"/>
              <a:gd name="connsiteX81" fmla="*/ 3474720 w 15064737"/>
              <a:gd name="connsiteY81" fmla="*/ 4556759 h 10641326"/>
              <a:gd name="connsiteX82" fmla="*/ 2754630 w 15064737"/>
              <a:gd name="connsiteY82" fmla="*/ 3116580 h 10641326"/>
              <a:gd name="connsiteX83" fmla="*/ 720090 w 15064737"/>
              <a:gd name="connsiteY83" fmla="*/ 3116580 h 10641326"/>
              <a:gd name="connsiteX84" fmla="*/ 0 w 15064737"/>
              <a:gd name="connsiteY84" fmla="*/ 1440179 h 10641326"/>
              <a:gd name="connsiteX85" fmla="*/ 720090 w 15064737"/>
              <a:gd name="connsiteY85" fmla="*/ 2880358 h 10641326"/>
              <a:gd name="connsiteX86" fmla="*/ 2754630 w 15064737"/>
              <a:gd name="connsiteY86" fmla="*/ 2880358 h 10641326"/>
              <a:gd name="connsiteX87" fmla="*/ 3474720 w 15064737"/>
              <a:gd name="connsiteY87" fmla="*/ 1440179 h 10641326"/>
              <a:gd name="connsiteX88" fmla="*/ 2754630 w 15064737"/>
              <a:gd name="connsiteY88" fmla="*/ 0 h 10641326"/>
              <a:gd name="connsiteX89" fmla="*/ 720090 w 15064737"/>
              <a:gd name="connsiteY89" fmla="*/ 0 h 10641326"/>
              <a:gd name="connsiteX0" fmla="*/ 11590017 w 15064737"/>
              <a:gd name="connsiteY0" fmla="*/ 7646667 h 10641326"/>
              <a:gd name="connsiteX1" fmla="*/ 12310107 w 15064737"/>
              <a:gd name="connsiteY1" fmla="*/ 9086846 h 10641326"/>
              <a:gd name="connsiteX2" fmla="*/ 14344647 w 15064737"/>
              <a:gd name="connsiteY2" fmla="*/ 9086846 h 10641326"/>
              <a:gd name="connsiteX3" fmla="*/ 15064737 w 15064737"/>
              <a:gd name="connsiteY3" fmla="*/ 7646667 h 10641326"/>
              <a:gd name="connsiteX4" fmla="*/ 14344647 w 15064737"/>
              <a:gd name="connsiteY4" fmla="*/ 6206488 h 10641326"/>
              <a:gd name="connsiteX5" fmla="*/ 12310107 w 15064737"/>
              <a:gd name="connsiteY5" fmla="*/ 6206488 h 10641326"/>
              <a:gd name="connsiteX6" fmla="*/ 11590017 w 15064737"/>
              <a:gd name="connsiteY6" fmla="*/ 7646667 h 10641326"/>
              <a:gd name="connsiteX7" fmla="*/ 11582397 w 15064737"/>
              <a:gd name="connsiteY7" fmla="*/ 4556759 h 10641326"/>
              <a:gd name="connsiteX8" fmla="*/ 12302487 w 15064737"/>
              <a:gd name="connsiteY8" fmla="*/ 5996938 h 10641326"/>
              <a:gd name="connsiteX9" fmla="*/ 14337027 w 15064737"/>
              <a:gd name="connsiteY9" fmla="*/ 5996938 h 10641326"/>
              <a:gd name="connsiteX10" fmla="*/ 15057117 w 15064737"/>
              <a:gd name="connsiteY10" fmla="*/ 4556759 h 10641326"/>
              <a:gd name="connsiteX11" fmla="*/ 14337027 w 15064737"/>
              <a:gd name="connsiteY11" fmla="*/ 3116580 h 10641326"/>
              <a:gd name="connsiteX12" fmla="*/ 12302487 w 15064737"/>
              <a:gd name="connsiteY12" fmla="*/ 3116580 h 10641326"/>
              <a:gd name="connsiteX13" fmla="*/ 11582397 w 15064737"/>
              <a:gd name="connsiteY13" fmla="*/ 4556759 h 10641326"/>
              <a:gd name="connsiteX14" fmla="*/ 11582397 w 15064737"/>
              <a:gd name="connsiteY14" fmla="*/ 1440179 h 10641326"/>
              <a:gd name="connsiteX15" fmla="*/ 12302487 w 15064737"/>
              <a:gd name="connsiteY15" fmla="*/ 2880358 h 10641326"/>
              <a:gd name="connsiteX16" fmla="*/ 14337027 w 15064737"/>
              <a:gd name="connsiteY16" fmla="*/ 2880358 h 10641326"/>
              <a:gd name="connsiteX17" fmla="*/ 15057117 w 15064737"/>
              <a:gd name="connsiteY17" fmla="*/ 1440179 h 10641326"/>
              <a:gd name="connsiteX18" fmla="*/ 14337027 w 15064737"/>
              <a:gd name="connsiteY18" fmla="*/ 1 h 10641326"/>
              <a:gd name="connsiteX19" fmla="*/ 12302487 w 15064737"/>
              <a:gd name="connsiteY19" fmla="*/ 1 h 10641326"/>
              <a:gd name="connsiteX20" fmla="*/ 11582397 w 15064737"/>
              <a:gd name="connsiteY20" fmla="*/ 1440179 h 10641326"/>
              <a:gd name="connsiteX21" fmla="*/ 8694419 w 15064737"/>
              <a:gd name="connsiteY21" fmla="*/ 9201147 h 10641326"/>
              <a:gd name="connsiteX22" fmla="*/ 9414509 w 15064737"/>
              <a:gd name="connsiteY22" fmla="*/ 10641326 h 10641326"/>
              <a:gd name="connsiteX23" fmla="*/ 11449049 w 15064737"/>
              <a:gd name="connsiteY23" fmla="*/ 10641326 h 10641326"/>
              <a:gd name="connsiteX24" fmla="*/ 12169139 w 15064737"/>
              <a:gd name="connsiteY24" fmla="*/ 9201147 h 10641326"/>
              <a:gd name="connsiteX25" fmla="*/ 11449049 w 15064737"/>
              <a:gd name="connsiteY25" fmla="*/ 7760968 h 10641326"/>
              <a:gd name="connsiteX26" fmla="*/ 9414509 w 15064737"/>
              <a:gd name="connsiteY26" fmla="*/ 7760968 h 10641326"/>
              <a:gd name="connsiteX27" fmla="*/ 8694419 w 15064737"/>
              <a:gd name="connsiteY27" fmla="*/ 9201147 h 10641326"/>
              <a:gd name="connsiteX28" fmla="*/ 8686799 w 15064737"/>
              <a:gd name="connsiteY28" fmla="*/ 6111239 h 10641326"/>
              <a:gd name="connsiteX29" fmla="*/ 9406889 w 15064737"/>
              <a:gd name="connsiteY29" fmla="*/ 7551418 h 10641326"/>
              <a:gd name="connsiteX30" fmla="*/ 11441429 w 15064737"/>
              <a:gd name="connsiteY30" fmla="*/ 7551418 h 10641326"/>
              <a:gd name="connsiteX31" fmla="*/ 12161519 w 15064737"/>
              <a:gd name="connsiteY31" fmla="*/ 6111239 h 10641326"/>
              <a:gd name="connsiteX32" fmla="*/ 11441429 w 15064737"/>
              <a:gd name="connsiteY32" fmla="*/ 4671060 h 10641326"/>
              <a:gd name="connsiteX33" fmla="*/ 9406889 w 15064737"/>
              <a:gd name="connsiteY33" fmla="*/ 4671060 h 10641326"/>
              <a:gd name="connsiteX34" fmla="*/ 8686799 w 15064737"/>
              <a:gd name="connsiteY34" fmla="*/ 6111239 h 10641326"/>
              <a:gd name="connsiteX35" fmla="*/ 8686799 w 15064737"/>
              <a:gd name="connsiteY35" fmla="*/ 2994659 h 10641326"/>
              <a:gd name="connsiteX36" fmla="*/ 9406889 w 15064737"/>
              <a:gd name="connsiteY36" fmla="*/ 4434838 h 10641326"/>
              <a:gd name="connsiteX37" fmla="*/ 11441429 w 15064737"/>
              <a:gd name="connsiteY37" fmla="*/ 4434838 h 10641326"/>
              <a:gd name="connsiteX38" fmla="*/ 12161519 w 15064737"/>
              <a:gd name="connsiteY38" fmla="*/ 2994659 h 10641326"/>
              <a:gd name="connsiteX39" fmla="*/ 11441429 w 15064737"/>
              <a:gd name="connsiteY39" fmla="*/ 1554480 h 10641326"/>
              <a:gd name="connsiteX40" fmla="*/ 9406889 w 15064737"/>
              <a:gd name="connsiteY40" fmla="*/ 1554480 h 10641326"/>
              <a:gd name="connsiteX41" fmla="*/ 8686799 w 15064737"/>
              <a:gd name="connsiteY41" fmla="*/ 2994659 h 10641326"/>
              <a:gd name="connsiteX42" fmla="*/ 5798820 w 15064737"/>
              <a:gd name="connsiteY42" fmla="*/ 7646667 h 10641326"/>
              <a:gd name="connsiteX43" fmla="*/ 6518910 w 15064737"/>
              <a:gd name="connsiteY43" fmla="*/ 9086846 h 10641326"/>
              <a:gd name="connsiteX44" fmla="*/ 8553450 w 15064737"/>
              <a:gd name="connsiteY44" fmla="*/ 9086846 h 10641326"/>
              <a:gd name="connsiteX45" fmla="*/ 9273540 w 15064737"/>
              <a:gd name="connsiteY45" fmla="*/ 7646667 h 10641326"/>
              <a:gd name="connsiteX46" fmla="*/ 8553449 w 15064737"/>
              <a:gd name="connsiteY46" fmla="*/ 6206488 h 10641326"/>
              <a:gd name="connsiteX47" fmla="*/ 6518910 w 15064737"/>
              <a:gd name="connsiteY47" fmla="*/ 6206488 h 10641326"/>
              <a:gd name="connsiteX48" fmla="*/ 5798820 w 15064737"/>
              <a:gd name="connsiteY48" fmla="*/ 7646667 h 10641326"/>
              <a:gd name="connsiteX49" fmla="*/ 5791200 w 15064737"/>
              <a:gd name="connsiteY49" fmla="*/ 4556759 h 10641326"/>
              <a:gd name="connsiteX50" fmla="*/ 6511290 w 15064737"/>
              <a:gd name="connsiteY50" fmla="*/ 5996938 h 10641326"/>
              <a:gd name="connsiteX51" fmla="*/ 8545829 w 15064737"/>
              <a:gd name="connsiteY51" fmla="*/ 5996938 h 10641326"/>
              <a:gd name="connsiteX52" fmla="*/ 9265919 w 15064737"/>
              <a:gd name="connsiteY52" fmla="*/ 4556759 h 10641326"/>
              <a:gd name="connsiteX53" fmla="*/ 8545829 w 15064737"/>
              <a:gd name="connsiteY53" fmla="*/ 3116580 h 10641326"/>
              <a:gd name="connsiteX54" fmla="*/ 6511290 w 15064737"/>
              <a:gd name="connsiteY54" fmla="*/ 3116580 h 10641326"/>
              <a:gd name="connsiteX55" fmla="*/ 5791200 w 15064737"/>
              <a:gd name="connsiteY55" fmla="*/ 4556759 h 10641326"/>
              <a:gd name="connsiteX56" fmla="*/ 5791200 w 15064737"/>
              <a:gd name="connsiteY56" fmla="*/ 1440179 h 10641326"/>
              <a:gd name="connsiteX57" fmla="*/ 6511290 w 15064737"/>
              <a:gd name="connsiteY57" fmla="*/ 2880358 h 10641326"/>
              <a:gd name="connsiteX58" fmla="*/ 8545829 w 15064737"/>
              <a:gd name="connsiteY58" fmla="*/ 2880358 h 10641326"/>
              <a:gd name="connsiteX59" fmla="*/ 9265919 w 15064737"/>
              <a:gd name="connsiteY59" fmla="*/ 1440179 h 10641326"/>
              <a:gd name="connsiteX60" fmla="*/ 8545829 w 15064737"/>
              <a:gd name="connsiteY60" fmla="*/ 1 h 10641326"/>
              <a:gd name="connsiteX61" fmla="*/ 6511290 w 15064737"/>
              <a:gd name="connsiteY61" fmla="*/ 1 h 10641326"/>
              <a:gd name="connsiteX62" fmla="*/ 5791200 w 15064737"/>
              <a:gd name="connsiteY62" fmla="*/ 1440179 h 10641326"/>
              <a:gd name="connsiteX63" fmla="*/ 2903219 w 15064737"/>
              <a:gd name="connsiteY63" fmla="*/ 9201147 h 10641326"/>
              <a:gd name="connsiteX64" fmla="*/ 3623310 w 15064737"/>
              <a:gd name="connsiteY64" fmla="*/ 10641326 h 10641326"/>
              <a:gd name="connsiteX65" fmla="*/ 5657849 w 15064737"/>
              <a:gd name="connsiteY65" fmla="*/ 10641326 h 10641326"/>
              <a:gd name="connsiteX66" fmla="*/ 6377939 w 15064737"/>
              <a:gd name="connsiteY66" fmla="*/ 9201147 h 10641326"/>
              <a:gd name="connsiteX67" fmla="*/ 5657849 w 15064737"/>
              <a:gd name="connsiteY67" fmla="*/ 7760968 h 10641326"/>
              <a:gd name="connsiteX68" fmla="*/ 3623309 w 15064737"/>
              <a:gd name="connsiteY68" fmla="*/ 7760968 h 10641326"/>
              <a:gd name="connsiteX69" fmla="*/ 2903219 w 15064737"/>
              <a:gd name="connsiteY69" fmla="*/ 9201147 h 10641326"/>
              <a:gd name="connsiteX70" fmla="*/ 2895599 w 15064737"/>
              <a:gd name="connsiteY70" fmla="*/ 6111239 h 10641326"/>
              <a:gd name="connsiteX71" fmla="*/ 3615689 w 15064737"/>
              <a:gd name="connsiteY71" fmla="*/ 7551418 h 10641326"/>
              <a:gd name="connsiteX72" fmla="*/ 5650230 w 15064737"/>
              <a:gd name="connsiteY72" fmla="*/ 7551418 h 10641326"/>
              <a:gd name="connsiteX73" fmla="*/ 6370319 w 15064737"/>
              <a:gd name="connsiteY73" fmla="*/ 6111239 h 10641326"/>
              <a:gd name="connsiteX74" fmla="*/ 5650230 w 15064737"/>
              <a:gd name="connsiteY74" fmla="*/ 4671060 h 10641326"/>
              <a:gd name="connsiteX75" fmla="*/ 3615689 w 15064737"/>
              <a:gd name="connsiteY75" fmla="*/ 4671060 h 10641326"/>
              <a:gd name="connsiteX76" fmla="*/ 2895599 w 15064737"/>
              <a:gd name="connsiteY76" fmla="*/ 6111239 h 10641326"/>
              <a:gd name="connsiteX77" fmla="*/ 2895599 w 15064737"/>
              <a:gd name="connsiteY77" fmla="*/ 2994659 h 10641326"/>
              <a:gd name="connsiteX78" fmla="*/ 3615689 w 15064737"/>
              <a:gd name="connsiteY78" fmla="*/ 4434838 h 10641326"/>
              <a:gd name="connsiteX79" fmla="*/ 5650230 w 15064737"/>
              <a:gd name="connsiteY79" fmla="*/ 4434838 h 10641326"/>
              <a:gd name="connsiteX80" fmla="*/ 6370319 w 15064737"/>
              <a:gd name="connsiteY80" fmla="*/ 2994659 h 10641326"/>
              <a:gd name="connsiteX81" fmla="*/ 5650230 w 15064737"/>
              <a:gd name="connsiteY81" fmla="*/ 1554480 h 10641326"/>
              <a:gd name="connsiteX82" fmla="*/ 3615689 w 15064737"/>
              <a:gd name="connsiteY82" fmla="*/ 1554480 h 10641326"/>
              <a:gd name="connsiteX83" fmla="*/ 2895599 w 15064737"/>
              <a:gd name="connsiteY83" fmla="*/ 2994659 h 10641326"/>
              <a:gd name="connsiteX84" fmla="*/ 7620 w 15064737"/>
              <a:gd name="connsiteY84" fmla="*/ 7646667 h 10641326"/>
              <a:gd name="connsiteX85" fmla="*/ 727710 w 15064737"/>
              <a:gd name="connsiteY85" fmla="*/ 9086846 h 10641326"/>
              <a:gd name="connsiteX86" fmla="*/ 2762250 w 15064737"/>
              <a:gd name="connsiteY86" fmla="*/ 9086846 h 10641326"/>
              <a:gd name="connsiteX87" fmla="*/ 3482340 w 15064737"/>
              <a:gd name="connsiteY87" fmla="*/ 7646667 h 10641326"/>
              <a:gd name="connsiteX88" fmla="*/ 2762250 w 15064737"/>
              <a:gd name="connsiteY88" fmla="*/ 6206488 h 10641326"/>
              <a:gd name="connsiteX89" fmla="*/ 727710 w 15064737"/>
              <a:gd name="connsiteY89" fmla="*/ 6206488 h 10641326"/>
              <a:gd name="connsiteX90" fmla="*/ 7620 w 15064737"/>
              <a:gd name="connsiteY90" fmla="*/ 7646667 h 10641326"/>
              <a:gd name="connsiteX91" fmla="*/ 0 w 15064737"/>
              <a:gd name="connsiteY91" fmla="*/ 4556759 h 10641326"/>
              <a:gd name="connsiteX92" fmla="*/ 720090 w 15064737"/>
              <a:gd name="connsiteY92" fmla="*/ 5996938 h 10641326"/>
              <a:gd name="connsiteX93" fmla="*/ 2754630 w 15064737"/>
              <a:gd name="connsiteY93" fmla="*/ 5996938 h 10641326"/>
              <a:gd name="connsiteX94" fmla="*/ 3474720 w 15064737"/>
              <a:gd name="connsiteY94" fmla="*/ 4556759 h 10641326"/>
              <a:gd name="connsiteX95" fmla="*/ 2754630 w 15064737"/>
              <a:gd name="connsiteY95" fmla="*/ 3116580 h 10641326"/>
              <a:gd name="connsiteX96" fmla="*/ 720090 w 15064737"/>
              <a:gd name="connsiteY96" fmla="*/ 3116580 h 10641326"/>
              <a:gd name="connsiteX97" fmla="*/ 0 w 15064737"/>
              <a:gd name="connsiteY97" fmla="*/ 4556759 h 10641326"/>
              <a:gd name="connsiteX98" fmla="*/ 0 w 15064737"/>
              <a:gd name="connsiteY98" fmla="*/ 1440179 h 10641326"/>
              <a:gd name="connsiteX99" fmla="*/ 720090 w 15064737"/>
              <a:gd name="connsiteY99" fmla="*/ 2934476 h 10641326"/>
              <a:gd name="connsiteX100" fmla="*/ 2754630 w 15064737"/>
              <a:gd name="connsiteY100" fmla="*/ 2880358 h 10641326"/>
              <a:gd name="connsiteX101" fmla="*/ 3474720 w 15064737"/>
              <a:gd name="connsiteY101" fmla="*/ 1440179 h 10641326"/>
              <a:gd name="connsiteX102" fmla="*/ 2754630 w 15064737"/>
              <a:gd name="connsiteY102" fmla="*/ 0 h 10641326"/>
              <a:gd name="connsiteX103" fmla="*/ 720090 w 15064737"/>
              <a:gd name="connsiteY103" fmla="*/ 0 h 10641326"/>
              <a:gd name="connsiteX104" fmla="*/ 0 w 15064737"/>
              <a:gd name="connsiteY104" fmla="*/ 1440179 h 1064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5064737" h="10641326">
                <a:moveTo>
                  <a:pt x="11590017" y="7646667"/>
                </a:moveTo>
                <a:lnTo>
                  <a:pt x="12310107" y="9086846"/>
                </a:lnTo>
                <a:lnTo>
                  <a:pt x="14344647" y="9086846"/>
                </a:lnTo>
                <a:lnTo>
                  <a:pt x="15064737" y="7646667"/>
                </a:lnTo>
                <a:lnTo>
                  <a:pt x="14344647" y="6206488"/>
                </a:lnTo>
                <a:lnTo>
                  <a:pt x="12310107" y="6206488"/>
                </a:lnTo>
                <a:lnTo>
                  <a:pt x="11590017" y="7646667"/>
                </a:lnTo>
                <a:close/>
                <a:moveTo>
                  <a:pt x="11582397" y="4556759"/>
                </a:moveTo>
                <a:lnTo>
                  <a:pt x="12302487" y="5996938"/>
                </a:lnTo>
                <a:lnTo>
                  <a:pt x="14337027" y="5996938"/>
                </a:lnTo>
                <a:lnTo>
                  <a:pt x="15057117" y="4556759"/>
                </a:lnTo>
                <a:lnTo>
                  <a:pt x="14337027" y="3116580"/>
                </a:lnTo>
                <a:lnTo>
                  <a:pt x="12302487" y="3116580"/>
                </a:lnTo>
                <a:lnTo>
                  <a:pt x="11582397" y="4556759"/>
                </a:lnTo>
                <a:close/>
                <a:moveTo>
                  <a:pt x="11582397" y="1440179"/>
                </a:moveTo>
                <a:lnTo>
                  <a:pt x="12302487" y="2880358"/>
                </a:lnTo>
                <a:lnTo>
                  <a:pt x="14337027" y="2880358"/>
                </a:lnTo>
                <a:lnTo>
                  <a:pt x="15057117" y="1440179"/>
                </a:lnTo>
                <a:lnTo>
                  <a:pt x="14337027" y="1"/>
                </a:lnTo>
                <a:lnTo>
                  <a:pt x="12302487" y="1"/>
                </a:lnTo>
                <a:lnTo>
                  <a:pt x="11582397" y="1440179"/>
                </a:lnTo>
                <a:close/>
                <a:moveTo>
                  <a:pt x="8694419" y="9201147"/>
                </a:moveTo>
                <a:lnTo>
                  <a:pt x="9414509" y="10641326"/>
                </a:lnTo>
                <a:lnTo>
                  <a:pt x="11449049" y="10641326"/>
                </a:lnTo>
                <a:lnTo>
                  <a:pt x="12169139" y="9201147"/>
                </a:lnTo>
                <a:lnTo>
                  <a:pt x="11449049" y="7760968"/>
                </a:lnTo>
                <a:lnTo>
                  <a:pt x="9414509" y="7760968"/>
                </a:lnTo>
                <a:lnTo>
                  <a:pt x="8694419" y="9201147"/>
                </a:lnTo>
                <a:close/>
                <a:moveTo>
                  <a:pt x="8686799" y="6111239"/>
                </a:moveTo>
                <a:lnTo>
                  <a:pt x="9406889" y="7551418"/>
                </a:lnTo>
                <a:lnTo>
                  <a:pt x="11441429" y="7551418"/>
                </a:lnTo>
                <a:lnTo>
                  <a:pt x="12161519" y="6111239"/>
                </a:lnTo>
                <a:lnTo>
                  <a:pt x="11441429" y="4671060"/>
                </a:lnTo>
                <a:lnTo>
                  <a:pt x="9406889" y="4671060"/>
                </a:lnTo>
                <a:lnTo>
                  <a:pt x="8686799" y="6111239"/>
                </a:lnTo>
                <a:close/>
                <a:moveTo>
                  <a:pt x="8686799" y="2994659"/>
                </a:moveTo>
                <a:lnTo>
                  <a:pt x="9406889" y="4434838"/>
                </a:lnTo>
                <a:lnTo>
                  <a:pt x="11441429" y="4434838"/>
                </a:lnTo>
                <a:lnTo>
                  <a:pt x="12161519" y="2994659"/>
                </a:lnTo>
                <a:lnTo>
                  <a:pt x="11441429" y="1554480"/>
                </a:lnTo>
                <a:lnTo>
                  <a:pt x="9406889" y="1554480"/>
                </a:lnTo>
                <a:lnTo>
                  <a:pt x="8686799" y="2994659"/>
                </a:lnTo>
                <a:close/>
                <a:moveTo>
                  <a:pt x="5798820" y="7646667"/>
                </a:moveTo>
                <a:lnTo>
                  <a:pt x="6518910" y="9086846"/>
                </a:lnTo>
                <a:lnTo>
                  <a:pt x="8553450" y="9086846"/>
                </a:lnTo>
                <a:lnTo>
                  <a:pt x="9273540" y="7646667"/>
                </a:lnTo>
                <a:lnTo>
                  <a:pt x="8553449" y="6206488"/>
                </a:lnTo>
                <a:lnTo>
                  <a:pt x="6518910" y="6206488"/>
                </a:lnTo>
                <a:lnTo>
                  <a:pt x="5798820" y="7646667"/>
                </a:lnTo>
                <a:close/>
                <a:moveTo>
                  <a:pt x="5791200" y="4556759"/>
                </a:moveTo>
                <a:lnTo>
                  <a:pt x="6511290" y="5996938"/>
                </a:lnTo>
                <a:lnTo>
                  <a:pt x="8545829" y="5996938"/>
                </a:lnTo>
                <a:lnTo>
                  <a:pt x="9265919" y="4556759"/>
                </a:lnTo>
                <a:lnTo>
                  <a:pt x="8545829" y="3116580"/>
                </a:lnTo>
                <a:lnTo>
                  <a:pt x="6511290" y="3116580"/>
                </a:lnTo>
                <a:lnTo>
                  <a:pt x="5791200" y="4556759"/>
                </a:lnTo>
                <a:close/>
                <a:moveTo>
                  <a:pt x="5791200" y="1440179"/>
                </a:moveTo>
                <a:lnTo>
                  <a:pt x="6511290" y="2880358"/>
                </a:lnTo>
                <a:lnTo>
                  <a:pt x="8545829" y="2880358"/>
                </a:lnTo>
                <a:lnTo>
                  <a:pt x="9265919" y="1440179"/>
                </a:lnTo>
                <a:lnTo>
                  <a:pt x="8545829" y="1"/>
                </a:lnTo>
                <a:lnTo>
                  <a:pt x="6511290" y="1"/>
                </a:lnTo>
                <a:lnTo>
                  <a:pt x="5791200" y="1440179"/>
                </a:lnTo>
                <a:close/>
                <a:moveTo>
                  <a:pt x="2903219" y="9201147"/>
                </a:moveTo>
                <a:lnTo>
                  <a:pt x="3623310" y="10641326"/>
                </a:lnTo>
                <a:lnTo>
                  <a:pt x="5657849" y="10641326"/>
                </a:lnTo>
                <a:lnTo>
                  <a:pt x="6377939" y="9201147"/>
                </a:lnTo>
                <a:lnTo>
                  <a:pt x="5657849" y="7760968"/>
                </a:lnTo>
                <a:lnTo>
                  <a:pt x="3623309" y="7760968"/>
                </a:lnTo>
                <a:lnTo>
                  <a:pt x="2903219" y="9201147"/>
                </a:lnTo>
                <a:close/>
                <a:moveTo>
                  <a:pt x="2895599" y="6111239"/>
                </a:moveTo>
                <a:lnTo>
                  <a:pt x="3615689" y="7551418"/>
                </a:lnTo>
                <a:lnTo>
                  <a:pt x="5650230" y="7551418"/>
                </a:lnTo>
                <a:lnTo>
                  <a:pt x="6370319" y="6111239"/>
                </a:lnTo>
                <a:lnTo>
                  <a:pt x="5650230" y="4671060"/>
                </a:lnTo>
                <a:lnTo>
                  <a:pt x="3615689" y="4671060"/>
                </a:lnTo>
                <a:lnTo>
                  <a:pt x="2895599" y="6111239"/>
                </a:lnTo>
                <a:close/>
                <a:moveTo>
                  <a:pt x="2895599" y="2994659"/>
                </a:moveTo>
                <a:lnTo>
                  <a:pt x="3615689" y="4434838"/>
                </a:lnTo>
                <a:lnTo>
                  <a:pt x="5650230" y="4434838"/>
                </a:lnTo>
                <a:lnTo>
                  <a:pt x="6370319" y="2994659"/>
                </a:lnTo>
                <a:lnTo>
                  <a:pt x="5650230" y="1554480"/>
                </a:lnTo>
                <a:lnTo>
                  <a:pt x="3615689" y="1554480"/>
                </a:lnTo>
                <a:lnTo>
                  <a:pt x="2895599" y="2994659"/>
                </a:lnTo>
                <a:close/>
                <a:moveTo>
                  <a:pt x="7620" y="7646667"/>
                </a:moveTo>
                <a:lnTo>
                  <a:pt x="727710" y="9086846"/>
                </a:lnTo>
                <a:lnTo>
                  <a:pt x="2762250" y="9086846"/>
                </a:lnTo>
                <a:lnTo>
                  <a:pt x="3482340" y="7646667"/>
                </a:lnTo>
                <a:lnTo>
                  <a:pt x="2762250" y="6206488"/>
                </a:lnTo>
                <a:lnTo>
                  <a:pt x="727710" y="6206488"/>
                </a:lnTo>
                <a:lnTo>
                  <a:pt x="7620" y="7646667"/>
                </a:lnTo>
                <a:close/>
                <a:moveTo>
                  <a:pt x="0" y="4556759"/>
                </a:moveTo>
                <a:lnTo>
                  <a:pt x="720090" y="5996938"/>
                </a:lnTo>
                <a:lnTo>
                  <a:pt x="2754630" y="5996938"/>
                </a:lnTo>
                <a:lnTo>
                  <a:pt x="3474720" y="4556759"/>
                </a:lnTo>
                <a:lnTo>
                  <a:pt x="2754630" y="3116580"/>
                </a:lnTo>
                <a:lnTo>
                  <a:pt x="720090" y="3116580"/>
                </a:lnTo>
                <a:lnTo>
                  <a:pt x="0" y="4556759"/>
                </a:lnTo>
                <a:close/>
                <a:moveTo>
                  <a:pt x="0" y="1440179"/>
                </a:moveTo>
                <a:lnTo>
                  <a:pt x="720090" y="2934476"/>
                </a:lnTo>
                <a:lnTo>
                  <a:pt x="2754630" y="2880358"/>
                </a:lnTo>
                <a:lnTo>
                  <a:pt x="3474720" y="1440179"/>
                </a:lnTo>
                <a:lnTo>
                  <a:pt x="2754630" y="0"/>
                </a:lnTo>
                <a:lnTo>
                  <a:pt x="720090" y="0"/>
                </a:lnTo>
                <a:lnTo>
                  <a:pt x="0" y="1440179"/>
                </a:lnTo>
                <a:close/>
              </a:path>
            </a:pathLst>
          </a:custGeom>
          <a:blipFill dpi="0" rotWithShape="0">
            <a:blip r:embed="rId3"/>
            <a:srcRect/>
            <a:stretch>
              <a:fillRect/>
            </a:stretch>
          </a:blip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62EDD9A-F88B-8609-B43E-0B4B74C55D29}"/>
              </a:ext>
            </a:extLst>
          </p:cNvPr>
          <p:cNvSpPr txBox="1"/>
          <p:nvPr/>
        </p:nvSpPr>
        <p:spPr>
          <a:xfrm>
            <a:off x="358815" y="405114"/>
            <a:ext cx="6481823" cy="1754326"/>
          </a:xfrm>
          <a:prstGeom prst="rect">
            <a:avLst/>
          </a:prstGeom>
          <a:noFill/>
          <a:ln>
            <a:solidFill>
              <a:schemeClr val="tx1"/>
            </a:solid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AVR Microcontroller Program ROM: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 8MB program code ROM space but can vary model to model. It is also the first microcontrollers to use on-chip Flash memory for program memory. It’s ideal for fast development cause it can be erased in seconds compared to 20 minutes or more needed by  UV-EPROM</a:t>
            </a:r>
          </a:p>
        </p:txBody>
      </p:sp>
      <p:sp>
        <p:nvSpPr>
          <p:cNvPr id="4" name="TextBox 3">
            <a:extLst>
              <a:ext uri="{FF2B5EF4-FFF2-40B4-BE49-F238E27FC236}">
                <a16:creationId xmlns:a16="http://schemas.microsoft.com/office/drawing/2014/main" id="{AE4202BB-57DB-1042-95BB-A0A58A698C94}"/>
              </a:ext>
            </a:extLst>
          </p:cNvPr>
          <p:cNvSpPr txBox="1"/>
          <p:nvPr/>
        </p:nvSpPr>
        <p:spPr>
          <a:xfrm>
            <a:off x="358815" y="2303362"/>
            <a:ext cx="5034988" cy="1754326"/>
          </a:xfrm>
          <a:prstGeom prst="rect">
            <a:avLst/>
          </a:prstGeom>
          <a:noFill/>
          <a:ln>
            <a:solidFill>
              <a:schemeClr val="tx1"/>
            </a:solid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AVR Microcontroller data RAM &amp; EEPROM: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RAM is for data storage.AVR has a maximum 64kb of data RAM storage.It has 3 components: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General-purpose registers [ 32 ]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I/O memory [ varies from chip to chip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Internal SRAM [ varies from chip to chip ]</a:t>
            </a:r>
          </a:p>
        </p:txBody>
      </p:sp>
      <p:sp>
        <p:nvSpPr>
          <p:cNvPr id="5" name="TextBox 4">
            <a:extLst>
              <a:ext uri="{FF2B5EF4-FFF2-40B4-BE49-F238E27FC236}">
                <a16:creationId xmlns:a16="http://schemas.microsoft.com/office/drawing/2014/main" id="{3EAF5ED6-D413-F634-D947-27F9940192B5}"/>
              </a:ext>
            </a:extLst>
          </p:cNvPr>
          <p:cNvSpPr txBox="1"/>
          <p:nvPr/>
        </p:nvSpPr>
        <p:spPr>
          <a:xfrm>
            <a:off x="358815" y="4213185"/>
            <a:ext cx="5034988" cy="1754326"/>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AVR Microcontroller I/O Pins: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have 3 to 86 pins for I/O. Total number of pins for the AVR package goes from 8 to 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pin AT90S2323 has 3 pins for 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 pin ATmega1280 has 86 pins for I/O</a:t>
            </a:r>
          </a:p>
        </p:txBody>
      </p:sp>
      <p:sp>
        <p:nvSpPr>
          <p:cNvPr id="3" name="TextBox 2">
            <a:extLst>
              <a:ext uri="{FF2B5EF4-FFF2-40B4-BE49-F238E27FC236}">
                <a16:creationId xmlns:a16="http://schemas.microsoft.com/office/drawing/2014/main" id="{71D399DF-ED55-D0E3-01DA-308E7D74549F}"/>
              </a:ext>
            </a:extLst>
          </p:cNvPr>
          <p:cNvSpPr txBox="1"/>
          <p:nvPr/>
        </p:nvSpPr>
        <p:spPr>
          <a:xfrm>
            <a:off x="5527140" y="5044181"/>
            <a:ext cx="6387769" cy="92333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Peripherals: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Most of the AVRs come with ADC (Analog to Digital Converter),Timers,USART(Universal Synchronous Asynchronous Receiver Transmitter)</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Hexagon 11">
            <a:extLst>
              <a:ext uri="{FF2B5EF4-FFF2-40B4-BE49-F238E27FC236}">
                <a16:creationId xmlns:a16="http://schemas.microsoft.com/office/drawing/2014/main" id="{90FBA241-DD6B-3D8A-290B-9CC34CFC8F00}"/>
              </a:ext>
            </a:extLst>
          </p:cNvPr>
          <p:cNvSpPr/>
          <p:nvPr/>
        </p:nvSpPr>
        <p:spPr>
          <a:xfrm rot="5400000">
            <a:off x="-833377" y="-1308699"/>
            <a:ext cx="2071868" cy="1754326"/>
          </a:xfrm>
          <a:prstGeom prst="hexagon">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Hexagon 12">
            <a:extLst>
              <a:ext uri="{FF2B5EF4-FFF2-40B4-BE49-F238E27FC236}">
                <a16:creationId xmlns:a16="http://schemas.microsoft.com/office/drawing/2014/main" id="{1C1791FF-81AB-CF74-7F52-0909ACA4B4E1}"/>
              </a:ext>
            </a:extLst>
          </p:cNvPr>
          <p:cNvSpPr/>
          <p:nvPr/>
        </p:nvSpPr>
        <p:spPr>
          <a:xfrm rot="5400000">
            <a:off x="994279" y="-1656322"/>
            <a:ext cx="2280213" cy="1842659"/>
          </a:xfrm>
          <a:prstGeom prst="hexagon">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Hexagon 13">
            <a:extLst>
              <a:ext uri="{FF2B5EF4-FFF2-40B4-BE49-F238E27FC236}">
                <a16:creationId xmlns:a16="http://schemas.microsoft.com/office/drawing/2014/main" id="{421775E0-7C71-77BC-95AD-CF5C906F868A}"/>
              </a:ext>
            </a:extLst>
          </p:cNvPr>
          <p:cNvSpPr/>
          <p:nvPr/>
        </p:nvSpPr>
        <p:spPr>
          <a:xfrm rot="5400000">
            <a:off x="-1620950" y="949124"/>
            <a:ext cx="2071868" cy="1754326"/>
          </a:xfrm>
          <a:prstGeom prst="hexagon">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Hexagon 14">
            <a:extLst>
              <a:ext uri="{FF2B5EF4-FFF2-40B4-BE49-F238E27FC236}">
                <a16:creationId xmlns:a16="http://schemas.microsoft.com/office/drawing/2014/main" id="{0AFD03AE-B9AA-97FB-75C0-A99DC3DB9486}"/>
              </a:ext>
            </a:extLst>
          </p:cNvPr>
          <p:cNvSpPr/>
          <p:nvPr/>
        </p:nvSpPr>
        <p:spPr>
          <a:xfrm rot="5400000">
            <a:off x="-1710540" y="2300088"/>
            <a:ext cx="2071868" cy="1754326"/>
          </a:xfrm>
          <a:prstGeom prst="hexagon">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Hexagon 15">
            <a:extLst>
              <a:ext uri="{FF2B5EF4-FFF2-40B4-BE49-F238E27FC236}">
                <a16:creationId xmlns:a16="http://schemas.microsoft.com/office/drawing/2014/main" id="{AEF77A15-7C73-A9C0-BB1A-61FB7EFBA676}"/>
              </a:ext>
            </a:extLst>
          </p:cNvPr>
          <p:cNvSpPr/>
          <p:nvPr/>
        </p:nvSpPr>
        <p:spPr>
          <a:xfrm rot="5400000">
            <a:off x="-1710540" y="3837007"/>
            <a:ext cx="2071868" cy="1754326"/>
          </a:xfrm>
          <a:prstGeom prst="hexagon">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7141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91BD-2465-4401-8469-8164F752B18D}"/>
              </a:ext>
            </a:extLst>
          </p:cNvPr>
          <p:cNvSpPr>
            <a:spLocks noGrp="1"/>
          </p:cNvSpPr>
          <p:nvPr>
            <p:ph type="title"/>
          </p:nvPr>
        </p:nvSpPr>
        <p:spPr>
          <a:xfrm>
            <a:off x="214311" y="122518"/>
            <a:ext cx="9404723" cy="732615"/>
          </a:xfrm>
        </p:spPr>
        <p:txBody>
          <a:bodyPr/>
          <a:lstStyle/>
          <a:p>
            <a:r>
              <a:rPr lang="en-US" dirty="0">
                <a:solidFill>
                  <a:schemeClr val="tx1"/>
                </a:solidFill>
                <a:effectLst>
                  <a:outerShdw blurRad="38100" dist="38100" dir="2700000" algn="tl">
                    <a:srgbClr val="000000">
                      <a:alpha val="43137"/>
                    </a:srgbClr>
                  </a:outerShdw>
                </a:effectLst>
              </a:rPr>
              <a:t>Instruction size of the AVR</a:t>
            </a:r>
          </a:p>
        </p:txBody>
      </p:sp>
      <p:sp>
        <p:nvSpPr>
          <p:cNvPr id="3" name="Content Placeholder 2">
            <a:extLst>
              <a:ext uri="{FF2B5EF4-FFF2-40B4-BE49-F238E27FC236}">
                <a16:creationId xmlns:a16="http://schemas.microsoft.com/office/drawing/2014/main" id="{E2305403-EC79-40BE-A6E7-B4F1960A460C}"/>
              </a:ext>
            </a:extLst>
          </p:cNvPr>
          <p:cNvSpPr>
            <a:spLocks noGrp="1"/>
          </p:cNvSpPr>
          <p:nvPr>
            <p:ph idx="1"/>
          </p:nvPr>
        </p:nvSpPr>
        <p:spPr>
          <a:xfrm>
            <a:off x="214311" y="819539"/>
            <a:ext cx="5881689" cy="2646697"/>
          </a:xfrm>
        </p:spPr>
        <p:txBody>
          <a:bodyPr>
            <a:normAutofit/>
          </a:bodyPr>
          <a:lstStyle/>
          <a:p>
            <a:pPr marL="0" indent="0">
              <a:buNone/>
            </a:pPr>
            <a:r>
              <a:rPr lang="en-US" sz="2400" b="1" dirty="0"/>
              <a:t>LDI instruction formation</a:t>
            </a:r>
            <a:br>
              <a:rPr lang="en-US" sz="1800" dirty="0"/>
            </a:br>
            <a:r>
              <a:rPr lang="en-US" sz="1800" dirty="0"/>
              <a:t>The LDI is a 2-byte (16-bit) instruction. Of the 16 bits, the first 4 bits are set aside for the opcode, the second and the fourth 4 bits are used for the value of 00 to $FF, and the third 4 bits present the destination register. This is shown below.</a:t>
            </a:r>
          </a:p>
        </p:txBody>
      </p:sp>
      <p:sp>
        <p:nvSpPr>
          <p:cNvPr id="4" name="Rectangle 3">
            <a:extLst>
              <a:ext uri="{FF2B5EF4-FFF2-40B4-BE49-F238E27FC236}">
                <a16:creationId xmlns:a16="http://schemas.microsoft.com/office/drawing/2014/main" id="{1395598A-67B8-4FF1-92AB-22AB9879F227}"/>
              </a:ext>
            </a:extLst>
          </p:cNvPr>
          <p:cNvSpPr/>
          <p:nvPr/>
        </p:nvSpPr>
        <p:spPr>
          <a:xfrm>
            <a:off x="6096000" y="819539"/>
            <a:ext cx="6096000" cy="2677656"/>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ADD instruction formation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ADD is a 2-byte (16-bit) instruction. Of the 16 bits, the first 6 bits are set aside for the opcode, and the other 10 bits represent the source and the destination registers. This is shown below.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5" name="Table 4">
            <a:extLst>
              <a:ext uri="{FF2B5EF4-FFF2-40B4-BE49-F238E27FC236}">
                <a16:creationId xmlns:a16="http://schemas.microsoft.com/office/drawing/2014/main" id="{D0971738-7F14-4667-9113-A0EC8FCEF024}"/>
              </a:ext>
            </a:extLst>
          </p:cNvPr>
          <p:cNvGraphicFramePr>
            <a:graphicFrameLocks noGrp="1"/>
          </p:cNvGraphicFramePr>
          <p:nvPr/>
        </p:nvGraphicFramePr>
        <p:xfrm>
          <a:off x="214311" y="2307750"/>
          <a:ext cx="5797021" cy="1188720"/>
        </p:xfrm>
        <a:graphic>
          <a:graphicData uri="http://schemas.openxmlformats.org/drawingml/2006/table">
            <a:tbl>
              <a:tblPr firstRow="1" bandRow="1">
                <a:tableStyleId>{5C22544A-7EE6-4342-B048-85BDC9FD1C3A}</a:tableStyleId>
              </a:tblPr>
              <a:tblGrid>
                <a:gridCol w="5797021">
                  <a:extLst>
                    <a:ext uri="{9D8B030D-6E8A-4147-A177-3AD203B41FA5}">
                      <a16:colId xmlns:a16="http://schemas.microsoft.com/office/drawing/2014/main" val="1017821774"/>
                    </a:ext>
                  </a:extLst>
                </a:gridCol>
              </a:tblGrid>
              <a:tr h="1116169">
                <a:tc>
                  <a:txBody>
                    <a:bodyPr/>
                    <a:lstStyle/>
                    <a:p>
                      <a:pPr algn="ctr"/>
                      <a:r>
                        <a:rPr lang="en-US" dirty="0">
                          <a:solidFill>
                            <a:schemeClr val="tx1"/>
                          </a:solidFill>
                        </a:rPr>
                        <a:t>LDI Rd, K     ;load register Rd with value K</a:t>
                      </a: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16&lt;=d&lt;=31, 0&lt;=K&lt;=255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2727119"/>
                  </a:ext>
                </a:extLst>
              </a:tr>
            </a:tbl>
          </a:graphicData>
        </a:graphic>
      </p:graphicFrame>
      <p:graphicFrame>
        <p:nvGraphicFramePr>
          <p:cNvPr id="6" name="Table 5">
            <a:extLst>
              <a:ext uri="{FF2B5EF4-FFF2-40B4-BE49-F238E27FC236}">
                <a16:creationId xmlns:a16="http://schemas.microsoft.com/office/drawing/2014/main" id="{39ED0D6F-336F-4536-B06E-FB37917B3744}"/>
              </a:ext>
            </a:extLst>
          </p:cNvPr>
          <p:cNvGraphicFramePr>
            <a:graphicFrameLocks noGrp="1"/>
          </p:cNvGraphicFramePr>
          <p:nvPr/>
        </p:nvGraphicFramePr>
        <p:xfrm>
          <a:off x="1419937" y="2719230"/>
          <a:ext cx="3385768" cy="365760"/>
        </p:xfrm>
        <a:graphic>
          <a:graphicData uri="http://schemas.openxmlformats.org/drawingml/2006/table">
            <a:tbl>
              <a:tblPr firstRow="1" bandRow="1">
                <a:tableStyleId>{5C22544A-7EE6-4342-B048-85BDC9FD1C3A}</a:tableStyleId>
              </a:tblPr>
              <a:tblGrid>
                <a:gridCol w="846442">
                  <a:extLst>
                    <a:ext uri="{9D8B030D-6E8A-4147-A177-3AD203B41FA5}">
                      <a16:colId xmlns:a16="http://schemas.microsoft.com/office/drawing/2014/main" val="2840969937"/>
                    </a:ext>
                  </a:extLst>
                </a:gridCol>
                <a:gridCol w="846442">
                  <a:extLst>
                    <a:ext uri="{9D8B030D-6E8A-4147-A177-3AD203B41FA5}">
                      <a16:colId xmlns:a16="http://schemas.microsoft.com/office/drawing/2014/main" val="1771142086"/>
                    </a:ext>
                  </a:extLst>
                </a:gridCol>
                <a:gridCol w="846442">
                  <a:extLst>
                    <a:ext uri="{9D8B030D-6E8A-4147-A177-3AD203B41FA5}">
                      <a16:colId xmlns:a16="http://schemas.microsoft.com/office/drawing/2014/main" val="3974097373"/>
                    </a:ext>
                  </a:extLst>
                </a:gridCol>
                <a:gridCol w="846442">
                  <a:extLst>
                    <a:ext uri="{9D8B030D-6E8A-4147-A177-3AD203B41FA5}">
                      <a16:colId xmlns:a16="http://schemas.microsoft.com/office/drawing/2014/main" val="529975827"/>
                    </a:ext>
                  </a:extLst>
                </a:gridCol>
              </a:tblGrid>
              <a:tr h="205871">
                <a:tc>
                  <a:txBody>
                    <a:bodyPr/>
                    <a:lstStyle/>
                    <a:p>
                      <a:pPr algn="ctr"/>
                      <a:r>
                        <a:rPr lang="en-US" dirty="0">
                          <a:solidFill>
                            <a:schemeClr val="tx1"/>
                          </a:solidFill>
                        </a:rPr>
                        <a:t>1 1 1 0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K </a:t>
                      </a:r>
                      <a:r>
                        <a:rPr lang="en-US" dirty="0" err="1">
                          <a:solidFill>
                            <a:schemeClr val="tx1"/>
                          </a:solidFill>
                        </a:rPr>
                        <a:t>K</a:t>
                      </a:r>
                      <a:r>
                        <a:rPr lang="en-US" dirty="0">
                          <a:solidFill>
                            <a:schemeClr val="tx1"/>
                          </a:solidFill>
                        </a:rPr>
                        <a:t> </a:t>
                      </a:r>
                      <a:r>
                        <a:rPr lang="en-US" dirty="0" err="1">
                          <a:solidFill>
                            <a:schemeClr val="tx1"/>
                          </a:solidFill>
                        </a:rPr>
                        <a:t>K</a:t>
                      </a:r>
                      <a:r>
                        <a:rPr lang="en-US" dirty="0">
                          <a:solidFill>
                            <a:schemeClr val="tx1"/>
                          </a:solidFill>
                        </a:rPr>
                        <a:t> </a:t>
                      </a:r>
                      <a:r>
                        <a:rPr lang="en-US" dirty="0" err="1">
                          <a:solidFill>
                            <a:schemeClr val="tx1"/>
                          </a:solidFill>
                        </a:rPr>
                        <a:t>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 </a:t>
                      </a:r>
                      <a:r>
                        <a:rPr lang="en-US" dirty="0" err="1">
                          <a:solidFill>
                            <a:schemeClr val="tx1"/>
                          </a:solidFill>
                        </a:rPr>
                        <a:t>d</a:t>
                      </a:r>
                      <a:r>
                        <a:rPr lang="en-US" dirty="0">
                          <a:solidFill>
                            <a:schemeClr val="tx1"/>
                          </a:solidFill>
                        </a:rPr>
                        <a:t> </a:t>
                      </a:r>
                      <a:r>
                        <a:rPr lang="en-US" dirty="0" err="1">
                          <a:solidFill>
                            <a:schemeClr val="tx1"/>
                          </a:solidFill>
                        </a:rPr>
                        <a:t>d</a:t>
                      </a:r>
                      <a:r>
                        <a:rPr lang="en-US" dirty="0">
                          <a:solidFill>
                            <a:schemeClr val="tx1"/>
                          </a:solidFill>
                        </a:rPr>
                        <a:t> </a:t>
                      </a:r>
                      <a:r>
                        <a:rPr lang="en-US" dirty="0" err="1">
                          <a:solidFill>
                            <a:schemeClr val="tx1"/>
                          </a:solidFill>
                        </a:rPr>
                        <a:t>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K </a:t>
                      </a:r>
                      <a:r>
                        <a:rPr lang="en-US" dirty="0" err="1">
                          <a:solidFill>
                            <a:schemeClr val="tx1"/>
                          </a:solidFill>
                        </a:rPr>
                        <a:t>K</a:t>
                      </a:r>
                      <a:r>
                        <a:rPr lang="en-US" dirty="0">
                          <a:solidFill>
                            <a:schemeClr val="tx1"/>
                          </a:solidFill>
                        </a:rPr>
                        <a:t> </a:t>
                      </a:r>
                      <a:r>
                        <a:rPr lang="en-US" dirty="0" err="1">
                          <a:solidFill>
                            <a:schemeClr val="tx1"/>
                          </a:solidFill>
                        </a:rPr>
                        <a:t>K</a:t>
                      </a:r>
                      <a:r>
                        <a:rPr lang="en-US" dirty="0">
                          <a:solidFill>
                            <a:schemeClr val="tx1"/>
                          </a:solidFill>
                        </a:rPr>
                        <a:t> </a:t>
                      </a:r>
                      <a:r>
                        <a:rPr lang="en-US" dirty="0" err="1">
                          <a:solidFill>
                            <a:schemeClr val="tx1"/>
                          </a:solidFill>
                        </a:rPr>
                        <a:t>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3845804"/>
                  </a:ext>
                </a:extLst>
              </a:tr>
            </a:tbl>
          </a:graphicData>
        </a:graphic>
      </p:graphicFrame>
      <p:graphicFrame>
        <p:nvGraphicFramePr>
          <p:cNvPr id="7" name="Table 6">
            <a:extLst>
              <a:ext uri="{FF2B5EF4-FFF2-40B4-BE49-F238E27FC236}">
                <a16:creationId xmlns:a16="http://schemas.microsoft.com/office/drawing/2014/main" id="{436EA50E-722F-4DEA-A492-5EE5D6BF1BE5}"/>
              </a:ext>
            </a:extLst>
          </p:cNvPr>
          <p:cNvGraphicFramePr>
            <a:graphicFrameLocks noGrp="1"/>
          </p:cNvGraphicFramePr>
          <p:nvPr/>
        </p:nvGraphicFramePr>
        <p:xfrm>
          <a:off x="6180668" y="2307750"/>
          <a:ext cx="5892799" cy="1188720"/>
        </p:xfrm>
        <a:graphic>
          <a:graphicData uri="http://schemas.openxmlformats.org/drawingml/2006/table">
            <a:tbl>
              <a:tblPr firstRow="1" bandRow="1">
                <a:tableStyleId>{5C22544A-7EE6-4342-B048-85BDC9FD1C3A}</a:tableStyleId>
              </a:tblPr>
              <a:tblGrid>
                <a:gridCol w="5892799">
                  <a:extLst>
                    <a:ext uri="{9D8B030D-6E8A-4147-A177-3AD203B41FA5}">
                      <a16:colId xmlns:a16="http://schemas.microsoft.com/office/drawing/2014/main" val="3987200329"/>
                    </a:ext>
                  </a:extLst>
                </a:gridCol>
              </a:tblGrid>
              <a:tr h="1188720">
                <a:tc>
                  <a:txBody>
                    <a:bodyPr/>
                    <a:lstStyle/>
                    <a:p>
                      <a:pPr algn="ctr"/>
                      <a:r>
                        <a:rPr lang="en-US" dirty="0">
                          <a:solidFill>
                            <a:schemeClr val="tx1"/>
                          </a:solidFill>
                        </a:rPr>
                        <a:t>ADD Rd, Rr     ;add Rd to Rr</a:t>
                      </a: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0&lt;=d&lt;=31, 0&lt;=r&lt;=31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5588586"/>
                  </a:ext>
                </a:extLst>
              </a:tr>
            </a:tbl>
          </a:graphicData>
        </a:graphic>
      </p:graphicFrame>
      <p:graphicFrame>
        <p:nvGraphicFramePr>
          <p:cNvPr id="8" name="Table 7">
            <a:extLst>
              <a:ext uri="{FF2B5EF4-FFF2-40B4-BE49-F238E27FC236}">
                <a16:creationId xmlns:a16="http://schemas.microsoft.com/office/drawing/2014/main" id="{4D364F05-8515-4780-8C07-73570B95587F}"/>
              </a:ext>
            </a:extLst>
          </p:cNvPr>
          <p:cNvGraphicFramePr>
            <a:graphicFrameLocks noGrp="1"/>
          </p:cNvGraphicFramePr>
          <p:nvPr/>
        </p:nvGraphicFramePr>
        <p:xfrm>
          <a:off x="7216958" y="2714150"/>
          <a:ext cx="3738908" cy="370840"/>
        </p:xfrm>
        <a:graphic>
          <a:graphicData uri="http://schemas.openxmlformats.org/drawingml/2006/table">
            <a:tbl>
              <a:tblPr firstRow="1" bandRow="1">
                <a:tableStyleId>{5C22544A-7EE6-4342-B048-85BDC9FD1C3A}</a:tableStyleId>
              </a:tblPr>
              <a:tblGrid>
                <a:gridCol w="934727">
                  <a:extLst>
                    <a:ext uri="{9D8B030D-6E8A-4147-A177-3AD203B41FA5}">
                      <a16:colId xmlns:a16="http://schemas.microsoft.com/office/drawing/2014/main" val="2692992809"/>
                    </a:ext>
                  </a:extLst>
                </a:gridCol>
                <a:gridCol w="934727">
                  <a:extLst>
                    <a:ext uri="{9D8B030D-6E8A-4147-A177-3AD203B41FA5}">
                      <a16:colId xmlns:a16="http://schemas.microsoft.com/office/drawing/2014/main" val="1225685597"/>
                    </a:ext>
                  </a:extLst>
                </a:gridCol>
                <a:gridCol w="934727">
                  <a:extLst>
                    <a:ext uri="{9D8B030D-6E8A-4147-A177-3AD203B41FA5}">
                      <a16:colId xmlns:a16="http://schemas.microsoft.com/office/drawing/2014/main" val="2083789377"/>
                    </a:ext>
                  </a:extLst>
                </a:gridCol>
                <a:gridCol w="934727">
                  <a:extLst>
                    <a:ext uri="{9D8B030D-6E8A-4147-A177-3AD203B41FA5}">
                      <a16:colId xmlns:a16="http://schemas.microsoft.com/office/drawing/2014/main" val="1783059486"/>
                    </a:ext>
                  </a:extLst>
                </a:gridCol>
              </a:tblGrid>
              <a:tr h="370840">
                <a:tc>
                  <a:txBody>
                    <a:bodyPr/>
                    <a:lstStyle/>
                    <a:p>
                      <a:pPr algn="ctr"/>
                      <a:r>
                        <a:rPr lang="en-US" dirty="0">
                          <a:solidFill>
                            <a:schemeClr val="tx1"/>
                          </a:solidFill>
                        </a:rPr>
                        <a:t>  0 0 0 0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1 1 r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d </a:t>
                      </a:r>
                      <a:r>
                        <a:rPr lang="en-US" dirty="0" err="1">
                          <a:solidFill>
                            <a:schemeClr val="tx1"/>
                          </a:solidFill>
                        </a:rPr>
                        <a:t>d</a:t>
                      </a:r>
                      <a:r>
                        <a:rPr lang="en-US" dirty="0">
                          <a:solidFill>
                            <a:schemeClr val="tx1"/>
                          </a:solidFill>
                        </a:rPr>
                        <a:t> </a:t>
                      </a:r>
                      <a:r>
                        <a:rPr lang="en-US" dirty="0" err="1">
                          <a:solidFill>
                            <a:schemeClr val="tx1"/>
                          </a:solidFill>
                        </a:rPr>
                        <a:t>d</a:t>
                      </a:r>
                      <a:r>
                        <a:rPr lang="en-US" dirty="0">
                          <a:solidFill>
                            <a:schemeClr val="tx1"/>
                          </a:solidFill>
                        </a:rPr>
                        <a:t> </a:t>
                      </a:r>
                      <a:r>
                        <a:rPr lang="en-US" dirty="0" err="1">
                          <a:solidFill>
                            <a:schemeClr val="tx1"/>
                          </a:solidFill>
                        </a:rPr>
                        <a:t>d</a:t>
                      </a:r>
                      <a:r>
                        <a:rPr lang="en-US"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r </a:t>
                      </a:r>
                      <a:r>
                        <a:rPr lang="en-US" dirty="0" err="1">
                          <a:solidFill>
                            <a:schemeClr val="tx1"/>
                          </a:solidFill>
                        </a:rPr>
                        <a:t>r</a:t>
                      </a:r>
                      <a:r>
                        <a:rPr lang="en-US" dirty="0">
                          <a:solidFill>
                            <a:schemeClr val="tx1"/>
                          </a:solidFill>
                        </a:rPr>
                        <a:t> </a:t>
                      </a:r>
                      <a:r>
                        <a:rPr lang="en-US" dirty="0" err="1">
                          <a:solidFill>
                            <a:schemeClr val="tx1"/>
                          </a:solidFill>
                        </a:rPr>
                        <a:t>r</a:t>
                      </a:r>
                      <a:r>
                        <a:rPr lang="en-US" dirty="0">
                          <a:solidFill>
                            <a:schemeClr val="tx1"/>
                          </a:solidFill>
                        </a:rPr>
                        <a:t> </a:t>
                      </a:r>
                      <a:r>
                        <a:rPr lang="en-US" dirty="0" err="1">
                          <a:solidFill>
                            <a:schemeClr val="tx1"/>
                          </a:solidFill>
                        </a:rPr>
                        <a:t>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7988255"/>
                  </a:ext>
                </a:extLst>
              </a:tr>
            </a:tbl>
          </a:graphicData>
        </a:graphic>
      </p:graphicFrame>
      <p:sp>
        <p:nvSpPr>
          <p:cNvPr id="9" name="TextBox 8">
            <a:extLst>
              <a:ext uri="{FF2B5EF4-FFF2-40B4-BE49-F238E27FC236}">
                <a16:creationId xmlns:a16="http://schemas.microsoft.com/office/drawing/2014/main" id="{C32D99EC-C7F7-43FC-A0BA-D9EEC4A815F8}"/>
              </a:ext>
            </a:extLst>
          </p:cNvPr>
          <p:cNvSpPr txBox="1"/>
          <p:nvPr/>
        </p:nvSpPr>
        <p:spPr>
          <a:xfrm>
            <a:off x="214310" y="3615005"/>
            <a:ext cx="5797021" cy="29546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STS instruction formation</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STS is a 4-byte (32-bit) instruction. Of the 32 bits, the first 16 bits are set aside for the opcode and the address of the source, and the other 16 bits are used for the address of the destination. This is shown below.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0" name="Table 9">
            <a:extLst>
              <a:ext uri="{FF2B5EF4-FFF2-40B4-BE49-F238E27FC236}">
                <a16:creationId xmlns:a16="http://schemas.microsoft.com/office/drawing/2014/main" id="{7EE86053-4214-4723-80FF-CBE056A0326E}"/>
              </a:ext>
            </a:extLst>
          </p:cNvPr>
          <p:cNvGraphicFramePr>
            <a:graphicFrameLocks noGrp="1"/>
          </p:cNvGraphicFramePr>
          <p:nvPr/>
        </p:nvGraphicFramePr>
        <p:xfrm>
          <a:off x="214310" y="5100798"/>
          <a:ext cx="5797021" cy="1463040"/>
        </p:xfrm>
        <a:graphic>
          <a:graphicData uri="http://schemas.openxmlformats.org/drawingml/2006/table">
            <a:tbl>
              <a:tblPr firstRow="1" bandRow="1">
                <a:tableStyleId>{5C22544A-7EE6-4342-B048-85BDC9FD1C3A}</a:tableStyleId>
              </a:tblPr>
              <a:tblGrid>
                <a:gridCol w="5797021">
                  <a:extLst>
                    <a:ext uri="{9D8B030D-6E8A-4147-A177-3AD203B41FA5}">
                      <a16:colId xmlns:a16="http://schemas.microsoft.com/office/drawing/2014/main" val="3529906786"/>
                    </a:ext>
                  </a:extLst>
                </a:gridCol>
              </a:tblGrid>
              <a:tr h="1266135">
                <a:tc>
                  <a:txBody>
                    <a:bodyPr/>
                    <a:lstStyle/>
                    <a:p>
                      <a:pPr algn="ctr"/>
                      <a:r>
                        <a:rPr lang="en-US" dirty="0">
                          <a:solidFill>
                            <a:schemeClr val="tx1"/>
                          </a:solidFill>
                        </a:rPr>
                        <a:t>STS k, Rr      ; store register Rr in memory location k</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0&lt;=r&lt;=31, 0&lt;=k&lt;=65535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3748339"/>
                  </a:ext>
                </a:extLst>
              </a:tr>
            </a:tbl>
          </a:graphicData>
        </a:graphic>
      </p:graphicFrame>
      <p:graphicFrame>
        <p:nvGraphicFramePr>
          <p:cNvPr id="11" name="Table 10">
            <a:extLst>
              <a:ext uri="{FF2B5EF4-FFF2-40B4-BE49-F238E27FC236}">
                <a16:creationId xmlns:a16="http://schemas.microsoft.com/office/drawing/2014/main" id="{7D25180D-E173-4D08-9755-D273F9F23693}"/>
              </a:ext>
            </a:extLst>
          </p:cNvPr>
          <p:cNvGraphicFramePr>
            <a:graphicFrameLocks noGrp="1"/>
          </p:cNvGraphicFramePr>
          <p:nvPr/>
        </p:nvGraphicFramePr>
        <p:xfrm>
          <a:off x="1303867" y="5454229"/>
          <a:ext cx="3572932" cy="741680"/>
        </p:xfrm>
        <a:graphic>
          <a:graphicData uri="http://schemas.openxmlformats.org/drawingml/2006/table">
            <a:tbl>
              <a:tblPr firstRow="1" bandRow="1">
                <a:tableStyleId>{5C22544A-7EE6-4342-B048-85BDC9FD1C3A}</a:tableStyleId>
              </a:tblPr>
              <a:tblGrid>
                <a:gridCol w="893233">
                  <a:extLst>
                    <a:ext uri="{9D8B030D-6E8A-4147-A177-3AD203B41FA5}">
                      <a16:colId xmlns:a16="http://schemas.microsoft.com/office/drawing/2014/main" val="3800294810"/>
                    </a:ext>
                  </a:extLst>
                </a:gridCol>
                <a:gridCol w="893233">
                  <a:extLst>
                    <a:ext uri="{9D8B030D-6E8A-4147-A177-3AD203B41FA5}">
                      <a16:colId xmlns:a16="http://schemas.microsoft.com/office/drawing/2014/main" val="490936353"/>
                    </a:ext>
                  </a:extLst>
                </a:gridCol>
                <a:gridCol w="893233">
                  <a:extLst>
                    <a:ext uri="{9D8B030D-6E8A-4147-A177-3AD203B41FA5}">
                      <a16:colId xmlns:a16="http://schemas.microsoft.com/office/drawing/2014/main" val="3954938009"/>
                    </a:ext>
                  </a:extLst>
                </a:gridCol>
                <a:gridCol w="893233">
                  <a:extLst>
                    <a:ext uri="{9D8B030D-6E8A-4147-A177-3AD203B41FA5}">
                      <a16:colId xmlns:a16="http://schemas.microsoft.com/office/drawing/2014/main" val="1903843416"/>
                    </a:ext>
                  </a:extLst>
                </a:gridCol>
              </a:tblGrid>
              <a:tr h="370840">
                <a:tc>
                  <a:txBody>
                    <a:bodyPr/>
                    <a:lstStyle/>
                    <a:p>
                      <a:pPr algn="ctr"/>
                      <a:r>
                        <a:rPr lang="en-US" b="1" dirty="0">
                          <a:solidFill>
                            <a:schemeClr val="tx1"/>
                          </a:solidFill>
                        </a:rPr>
                        <a:t> 1 0 0 1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 0 0 1 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  r </a:t>
                      </a:r>
                      <a:r>
                        <a:rPr lang="en-US" b="1" dirty="0" err="1">
                          <a:solidFill>
                            <a:schemeClr val="tx1"/>
                          </a:solidFill>
                        </a:rPr>
                        <a:t>r</a:t>
                      </a:r>
                      <a:r>
                        <a:rPr lang="en-US" b="1" dirty="0">
                          <a:solidFill>
                            <a:schemeClr val="tx1"/>
                          </a:solidFill>
                        </a:rPr>
                        <a:t> </a:t>
                      </a:r>
                      <a:r>
                        <a:rPr lang="en-US" b="1" dirty="0" err="1">
                          <a:solidFill>
                            <a:schemeClr val="tx1"/>
                          </a:solidFill>
                        </a:rPr>
                        <a:t>r</a:t>
                      </a:r>
                      <a:r>
                        <a:rPr lang="en-US" b="1" dirty="0">
                          <a:solidFill>
                            <a:schemeClr val="tx1"/>
                          </a:solidFill>
                        </a:rPr>
                        <a:t> </a:t>
                      </a:r>
                      <a:r>
                        <a:rPr lang="en-US" b="1" dirty="0" err="1">
                          <a:solidFill>
                            <a:schemeClr val="tx1"/>
                          </a:solidFill>
                        </a:rPr>
                        <a:t>r</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 0 0 0 0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3708367"/>
                  </a:ext>
                </a:extLst>
              </a:tr>
              <a:tr h="370840">
                <a:tc>
                  <a:txBody>
                    <a:bodyPr/>
                    <a:lstStyle/>
                    <a:p>
                      <a:pPr algn="ctr"/>
                      <a:r>
                        <a:rPr lang="en-US" b="1" dirty="0">
                          <a:solidFill>
                            <a:schemeClr val="tx1"/>
                          </a:solidFill>
                        </a:rPr>
                        <a:t> 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 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  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 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0162042"/>
                  </a:ext>
                </a:extLst>
              </a:tr>
            </a:tbl>
          </a:graphicData>
        </a:graphic>
      </p:graphicFrame>
      <p:sp>
        <p:nvSpPr>
          <p:cNvPr id="12" name="TextBox 11">
            <a:extLst>
              <a:ext uri="{FF2B5EF4-FFF2-40B4-BE49-F238E27FC236}">
                <a16:creationId xmlns:a16="http://schemas.microsoft.com/office/drawing/2014/main" id="{9E430931-1B8F-4198-BCD6-4EC447DB4AB7}"/>
              </a:ext>
            </a:extLst>
          </p:cNvPr>
          <p:cNvSpPr txBox="1"/>
          <p:nvPr/>
        </p:nvSpPr>
        <p:spPr>
          <a:xfrm>
            <a:off x="6180667" y="3615005"/>
            <a:ext cx="5892799" cy="29546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LDS instruction formation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LDS is a 4-byte (32-bit) instruction. Of the 32 bits, the first 16 bits are set aside for the opcode and the destination register, and the other 16 bits are used for the address of the source memory location. This is shown below.</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3" name="Table 12">
            <a:extLst>
              <a:ext uri="{FF2B5EF4-FFF2-40B4-BE49-F238E27FC236}">
                <a16:creationId xmlns:a16="http://schemas.microsoft.com/office/drawing/2014/main" id="{FE45D8B2-DB43-4836-BC1E-355D6A0121A9}"/>
              </a:ext>
            </a:extLst>
          </p:cNvPr>
          <p:cNvGraphicFramePr>
            <a:graphicFrameLocks noGrp="1"/>
          </p:cNvGraphicFramePr>
          <p:nvPr/>
        </p:nvGraphicFramePr>
        <p:xfrm>
          <a:off x="6180667" y="5100797"/>
          <a:ext cx="5892799" cy="1463040"/>
        </p:xfrm>
        <a:graphic>
          <a:graphicData uri="http://schemas.openxmlformats.org/drawingml/2006/table">
            <a:tbl>
              <a:tblPr firstRow="1" bandRow="1">
                <a:tableStyleId>{5C22544A-7EE6-4342-B048-85BDC9FD1C3A}</a:tableStyleId>
              </a:tblPr>
              <a:tblGrid>
                <a:gridCol w="5892799">
                  <a:extLst>
                    <a:ext uri="{9D8B030D-6E8A-4147-A177-3AD203B41FA5}">
                      <a16:colId xmlns:a16="http://schemas.microsoft.com/office/drawing/2014/main" val="1766479062"/>
                    </a:ext>
                  </a:extLst>
                </a:gridCol>
              </a:tblGrid>
              <a:tr h="1463039">
                <a:tc>
                  <a:txBody>
                    <a:bodyPr/>
                    <a:lstStyle/>
                    <a:p>
                      <a:pPr algn="ctr"/>
                      <a:r>
                        <a:rPr lang="en-US" dirty="0">
                          <a:solidFill>
                            <a:schemeClr val="tx1"/>
                          </a:solidFill>
                        </a:rPr>
                        <a:t>LDS Rd, k     ;Load from memory location k to register Rd</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0&lt;=d&lt;=31, 0&lt;=k&lt;=65535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2621255"/>
                  </a:ext>
                </a:extLst>
              </a:tr>
            </a:tbl>
          </a:graphicData>
        </a:graphic>
      </p:graphicFrame>
      <p:graphicFrame>
        <p:nvGraphicFramePr>
          <p:cNvPr id="14" name="Table 13">
            <a:extLst>
              <a:ext uri="{FF2B5EF4-FFF2-40B4-BE49-F238E27FC236}">
                <a16:creationId xmlns:a16="http://schemas.microsoft.com/office/drawing/2014/main" id="{4D4DE9B0-89A4-412B-BD8C-0EF95820AD1C}"/>
              </a:ext>
            </a:extLst>
          </p:cNvPr>
          <p:cNvGraphicFramePr>
            <a:graphicFrameLocks noGrp="1"/>
          </p:cNvGraphicFramePr>
          <p:nvPr/>
        </p:nvGraphicFramePr>
        <p:xfrm>
          <a:off x="7213600" y="5454229"/>
          <a:ext cx="3742265" cy="741680"/>
        </p:xfrm>
        <a:graphic>
          <a:graphicData uri="http://schemas.openxmlformats.org/drawingml/2006/table">
            <a:tbl>
              <a:tblPr firstRow="1" bandRow="1">
                <a:tableStyleId>{5C22544A-7EE6-4342-B048-85BDC9FD1C3A}</a:tableStyleId>
              </a:tblPr>
              <a:tblGrid>
                <a:gridCol w="938084">
                  <a:extLst>
                    <a:ext uri="{9D8B030D-6E8A-4147-A177-3AD203B41FA5}">
                      <a16:colId xmlns:a16="http://schemas.microsoft.com/office/drawing/2014/main" val="3950133667"/>
                    </a:ext>
                  </a:extLst>
                </a:gridCol>
                <a:gridCol w="934727">
                  <a:extLst>
                    <a:ext uri="{9D8B030D-6E8A-4147-A177-3AD203B41FA5}">
                      <a16:colId xmlns:a16="http://schemas.microsoft.com/office/drawing/2014/main" val="2843201146"/>
                    </a:ext>
                  </a:extLst>
                </a:gridCol>
                <a:gridCol w="934727">
                  <a:extLst>
                    <a:ext uri="{9D8B030D-6E8A-4147-A177-3AD203B41FA5}">
                      <a16:colId xmlns:a16="http://schemas.microsoft.com/office/drawing/2014/main" val="1784201628"/>
                    </a:ext>
                  </a:extLst>
                </a:gridCol>
                <a:gridCol w="934727">
                  <a:extLst>
                    <a:ext uri="{9D8B030D-6E8A-4147-A177-3AD203B41FA5}">
                      <a16:colId xmlns:a16="http://schemas.microsoft.com/office/drawing/2014/main" val="859621571"/>
                    </a:ext>
                  </a:extLst>
                </a:gridCol>
              </a:tblGrid>
              <a:tr h="370840">
                <a:tc>
                  <a:txBody>
                    <a:bodyPr/>
                    <a:lstStyle/>
                    <a:p>
                      <a:pPr algn="ctr"/>
                      <a:r>
                        <a:rPr lang="en-US" b="1" dirty="0">
                          <a:solidFill>
                            <a:schemeClr val="tx1"/>
                          </a:solidFill>
                        </a:rPr>
                        <a:t>1 0 0 1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0 0 0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d </a:t>
                      </a:r>
                      <a:r>
                        <a:rPr lang="en-US" b="1" dirty="0" err="1">
                          <a:solidFill>
                            <a:schemeClr val="tx1"/>
                          </a:solidFill>
                        </a:rPr>
                        <a:t>d</a:t>
                      </a:r>
                      <a:r>
                        <a:rPr lang="en-US" b="1" dirty="0">
                          <a:solidFill>
                            <a:schemeClr val="tx1"/>
                          </a:solidFill>
                        </a:rPr>
                        <a:t> </a:t>
                      </a:r>
                      <a:r>
                        <a:rPr lang="en-US" b="1" dirty="0" err="1">
                          <a:solidFill>
                            <a:schemeClr val="tx1"/>
                          </a:solidFill>
                        </a:rPr>
                        <a:t>d</a:t>
                      </a:r>
                      <a:r>
                        <a:rPr lang="en-US" b="1" dirty="0">
                          <a:solidFill>
                            <a:schemeClr val="tx1"/>
                          </a:solidFill>
                        </a:rPr>
                        <a:t> </a:t>
                      </a:r>
                      <a:r>
                        <a:rPr lang="en-US" b="1" dirty="0" err="1">
                          <a:solidFill>
                            <a:schemeClr val="tx1"/>
                          </a:solidFill>
                        </a:rPr>
                        <a:t>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0 0 0 0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9778054"/>
                  </a:ext>
                </a:extLst>
              </a:tr>
              <a:tr h="370840">
                <a:tc>
                  <a:txBody>
                    <a:bodyPr/>
                    <a:lstStyle/>
                    <a:p>
                      <a:pPr algn="ctr"/>
                      <a:r>
                        <a:rPr lang="en-US" b="1" dirty="0">
                          <a:solidFill>
                            <a:schemeClr val="tx1"/>
                          </a:solidFill>
                        </a:rPr>
                        <a:t>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281650"/>
                  </a:ext>
                </a:extLst>
              </a:tr>
            </a:tbl>
          </a:graphicData>
        </a:graphic>
      </p:graphicFrame>
    </p:spTree>
    <p:extLst>
      <p:ext uri="{BB962C8B-B14F-4D97-AF65-F5344CB8AC3E}">
        <p14:creationId xmlns:p14="http://schemas.microsoft.com/office/powerpoint/2010/main" val="15508851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543AB-6C4C-45A1-8111-37A943EDF184}"/>
              </a:ext>
            </a:extLst>
          </p:cNvPr>
          <p:cNvSpPr>
            <a:spLocks noGrp="1"/>
          </p:cNvSpPr>
          <p:nvPr>
            <p:ph type="title"/>
          </p:nvPr>
        </p:nvSpPr>
        <p:spPr>
          <a:xfrm>
            <a:off x="204865" y="147919"/>
            <a:ext cx="9404723" cy="741082"/>
          </a:xfrm>
        </p:spPr>
        <p:txBody>
          <a:bodyPr/>
          <a:lstStyle/>
          <a:p>
            <a:r>
              <a:rPr lang="en-US" dirty="0">
                <a:solidFill>
                  <a:schemeClr val="tx1"/>
                </a:solidFill>
                <a:effectLst>
                  <a:outerShdw blurRad="38100" dist="38100" dir="2700000" algn="tl">
                    <a:srgbClr val="000000">
                      <a:alpha val="43137"/>
                    </a:srgbClr>
                  </a:outerShdw>
                </a:effectLst>
              </a:rPr>
              <a:t>Instruction size of the AVR</a:t>
            </a:r>
            <a:endParaRPr lang="en-US" dirty="0">
              <a:solidFill>
                <a:schemeClr val="tx1"/>
              </a:solidFill>
            </a:endParaRPr>
          </a:p>
        </p:txBody>
      </p:sp>
      <p:sp>
        <p:nvSpPr>
          <p:cNvPr id="3" name="Content Placeholder 2">
            <a:extLst>
              <a:ext uri="{FF2B5EF4-FFF2-40B4-BE49-F238E27FC236}">
                <a16:creationId xmlns:a16="http://schemas.microsoft.com/office/drawing/2014/main" id="{5B72A610-8F83-4C21-8386-B51FCF63E043}"/>
              </a:ext>
            </a:extLst>
          </p:cNvPr>
          <p:cNvSpPr>
            <a:spLocks noGrp="1"/>
          </p:cNvSpPr>
          <p:nvPr>
            <p:ph idx="1"/>
          </p:nvPr>
        </p:nvSpPr>
        <p:spPr>
          <a:xfrm>
            <a:off x="204865" y="795868"/>
            <a:ext cx="5891134" cy="2744892"/>
          </a:xfrm>
        </p:spPr>
        <p:txBody>
          <a:bodyPr/>
          <a:lstStyle/>
          <a:p>
            <a:pPr marL="0" indent="0">
              <a:buNone/>
            </a:pPr>
            <a:r>
              <a:rPr lang="en-US" sz="2400" b="1" dirty="0"/>
              <a:t>IN instruction formation</a:t>
            </a:r>
          </a:p>
          <a:p>
            <a:pPr marL="0" indent="0">
              <a:buNone/>
            </a:pPr>
            <a:r>
              <a:rPr lang="en-US" sz="1800" dirty="0"/>
              <a:t>The IN is a 2-byte (16-bit) instruction. Of the 16 bits, the first 5 bits are set aside for the opcode, and the other 11 bits are used for the address of the source memory location, and destination register. This is shown below.</a:t>
            </a:r>
          </a:p>
          <a:p>
            <a:pPr marL="0" indent="0" algn="ctr">
              <a:buNone/>
            </a:pPr>
            <a:endParaRPr lang="en-US" sz="1800" dirty="0"/>
          </a:p>
          <a:p>
            <a:pPr marL="0" indent="0" algn="ctr">
              <a:buNone/>
            </a:pPr>
            <a:endParaRPr lang="en-US" sz="1800" dirty="0"/>
          </a:p>
          <a:p>
            <a:pPr marL="0" indent="0" algn="ctr">
              <a:buNone/>
            </a:pPr>
            <a:endParaRPr lang="en-US" sz="1800" dirty="0"/>
          </a:p>
        </p:txBody>
      </p:sp>
      <p:graphicFrame>
        <p:nvGraphicFramePr>
          <p:cNvPr id="4" name="Table 3">
            <a:extLst>
              <a:ext uri="{FF2B5EF4-FFF2-40B4-BE49-F238E27FC236}">
                <a16:creationId xmlns:a16="http://schemas.microsoft.com/office/drawing/2014/main" id="{8A049E72-2960-48C4-A426-047AB535EF88}"/>
              </a:ext>
            </a:extLst>
          </p:cNvPr>
          <p:cNvGraphicFramePr>
            <a:graphicFrameLocks noGrp="1"/>
          </p:cNvGraphicFramePr>
          <p:nvPr/>
        </p:nvGraphicFramePr>
        <p:xfrm>
          <a:off x="204865" y="2413000"/>
          <a:ext cx="5891134" cy="1127760"/>
        </p:xfrm>
        <a:graphic>
          <a:graphicData uri="http://schemas.openxmlformats.org/drawingml/2006/table">
            <a:tbl>
              <a:tblPr firstRow="1" bandRow="1">
                <a:tableStyleId>{5C22544A-7EE6-4342-B048-85BDC9FD1C3A}</a:tableStyleId>
              </a:tblPr>
              <a:tblGrid>
                <a:gridCol w="5891134">
                  <a:extLst>
                    <a:ext uri="{9D8B030D-6E8A-4147-A177-3AD203B41FA5}">
                      <a16:colId xmlns:a16="http://schemas.microsoft.com/office/drawing/2014/main" val="938971604"/>
                    </a:ext>
                  </a:extLst>
                </a:gridCol>
              </a:tblGrid>
              <a:tr h="1016000">
                <a:tc>
                  <a:txBody>
                    <a:bodyPr/>
                    <a:lstStyle/>
                    <a:p>
                      <a:pPr algn="ctr"/>
                      <a:r>
                        <a:rPr lang="en-US" sz="1700" b="1" i="0" u="none" strike="noStrike" kern="1200" baseline="0" dirty="0">
                          <a:solidFill>
                            <a:schemeClr val="tx1"/>
                          </a:solidFill>
                          <a:latin typeface="+mn-lt"/>
                          <a:ea typeface="+mn-ea"/>
                          <a:cs typeface="+mn-cs"/>
                        </a:rPr>
                        <a:t>IN Rd, A ;load from Address A of I/O memory into register Rd</a:t>
                      </a:r>
                    </a:p>
                    <a:p>
                      <a:pPr algn="ctr"/>
                      <a:endParaRPr lang="en-US" sz="1700" dirty="0">
                        <a:solidFill>
                          <a:schemeClr val="tx1"/>
                        </a:solidFill>
                      </a:endParaRPr>
                    </a:p>
                    <a:p>
                      <a:pPr algn="ctr"/>
                      <a:endParaRPr lang="en-US" sz="1700" dirty="0">
                        <a:solidFill>
                          <a:schemeClr val="tx1"/>
                        </a:solidFill>
                      </a:endParaRPr>
                    </a:p>
                    <a:p>
                      <a:pPr algn="ctr"/>
                      <a:r>
                        <a:rPr lang="en-US" sz="1700" dirty="0">
                          <a:solidFill>
                            <a:schemeClr val="tx1"/>
                          </a:solidFill>
                        </a:rPr>
                        <a:t>0&lt;=d&lt;=31, 0&lt;=A&lt;=63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0800415"/>
                  </a:ext>
                </a:extLst>
              </a:tr>
            </a:tbl>
          </a:graphicData>
        </a:graphic>
      </p:graphicFrame>
      <p:graphicFrame>
        <p:nvGraphicFramePr>
          <p:cNvPr id="5" name="Table 4">
            <a:extLst>
              <a:ext uri="{FF2B5EF4-FFF2-40B4-BE49-F238E27FC236}">
                <a16:creationId xmlns:a16="http://schemas.microsoft.com/office/drawing/2014/main" id="{1802C99D-B910-43D4-BDD9-0768D74F8615}"/>
              </a:ext>
            </a:extLst>
          </p:cNvPr>
          <p:cNvGraphicFramePr>
            <a:graphicFrameLocks noGrp="1"/>
          </p:cNvGraphicFramePr>
          <p:nvPr/>
        </p:nvGraphicFramePr>
        <p:xfrm>
          <a:off x="6190796" y="2396067"/>
          <a:ext cx="5891134" cy="1188720"/>
        </p:xfrm>
        <a:graphic>
          <a:graphicData uri="http://schemas.openxmlformats.org/drawingml/2006/table">
            <a:tbl>
              <a:tblPr firstRow="1" bandRow="1">
                <a:tableStyleId>{5C22544A-7EE6-4342-B048-85BDC9FD1C3A}</a:tableStyleId>
              </a:tblPr>
              <a:tblGrid>
                <a:gridCol w="5891134">
                  <a:extLst>
                    <a:ext uri="{9D8B030D-6E8A-4147-A177-3AD203B41FA5}">
                      <a16:colId xmlns:a16="http://schemas.microsoft.com/office/drawing/2014/main" val="1498245237"/>
                    </a:ext>
                  </a:extLst>
                </a:gridCol>
              </a:tblGrid>
              <a:tr h="1127760">
                <a:tc>
                  <a:txBody>
                    <a:bodyPr/>
                    <a:lstStyle/>
                    <a:p>
                      <a:pPr algn="ctr"/>
                      <a:r>
                        <a:rPr lang="en-US" sz="1800" b="1" i="0" u="none" strike="noStrike" kern="1200" baseline="0" dirty="0">
                          <a:solidFill>
                            <a:schemeClr val="tx1"/>
                          </a:solidFill>
                          <a:latin typeface="+mn-lt"/>
                          <a:ea typeface="+mn-ea"/>
                          <a:cs typeface="+mn-cs"/>
                        </a:rPr>
                        <a:t>OUT A, Rr ;Store register Rr in I/O memory location A</a:t>
                      </a:r>
                    </a:p>
                    <a:p>
                      <a:pPr algn="ctr"/>
                      <a:endParaRPr lang="en-US" sz="1800" b="1" i="0" u="none" strike="noStrike" kern="1200" baseline="0" dirty="0">
                        <a:solidFill>
                          <a:schemeClr val="tx1"/>
                        </a:solidFill>
                        <a:latin typeface="+mn-lt"/>
                        <a:ea typeface="+mn-ea"/>
                        <a:cs typeface="+mn-cs"/>
                      </a:endParaRPr>
                    </a:p>
                    <a:p>
                      <a:pPr algn="ctr"/>
                      <a:endParaRPr lang="en-US" sz="1800" b="1" i="0" u="none" strike="noStrike" kern="1200" baseline="0" dirty="0">
                        <a:solidFill>
                          <a:schemeClr val="tx1"/>
                        </a:solidFill>
                        <a:latin typeface="+mn-lt"/>
                        <a:ea typeface="+mn-ea"/>
                        <a:cs typeface="+mn-cs"/>
                      </a:endParaRPr>
                    </a:p>
                    <a:p>
                      <a:pPr algn="ctr"/>
                      <a:r>
                        <a:rPr lang="en-US" sz="1800" b="1" i="0" u="none" strike="noStrike" kern="1200" baseline="0" dirty="0">
                          <a:solidFill>
                            <a:schemeClr val="tx1"/>
                          </a:solidFill>
                          <a:latin typeface="+mn-lt"/>
                          <a:ea typeface="+mn-ea"/>
                          <a:cs typeface="+mn-cs"/>
                        </a:rPr>
                        <a:t>0&lt;=d&lt;=31, 0&lt;=A&lt;=63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0990255"/>
                  </a:ext>
                </a:extLst>
              </a:tr>
            </a:tbl>
          </a:graphicData>
        </a:graphic>
      </p:graphicFrame>
      <p:graphicFrame>
        <p:nvGraphicFramePr>
          <p:cNvPr id="6" name="Table 5">
            <a:extLst>
              <a:ext uri="{FF2B5EF4-FFF2-40B4-BE49-F238E27FC236}">
                <a16:creationId xmlns:a16="http://schemas.microsoft.com/office/drawing/2014/main" id="{A9E38E6D-D76D-4373-A77D-B44507A3002C}"/>
              </a:ext>
            </a:extLst>
          </p:cNvPr>
          <p:cNvGraphicFramePr>
            <a:graphicFrameLocks noGrp="1"/>
          </p:cNvGraphicFramePr>
          <p:nvPr/>
        </p:nvGraphicFramePr>
        <p:xfrm>
          <a:off x="1338565" y="2791460"/>
          <a:ext cx="3623732" cy="370840"/>
        </p:xfrm>
        <a:graphic>
          <a:graphicData uri="http://schemas.openxmlformats.org/drawingml/2006/table">
            <a:tbl>
              <a:tblPr firstRow="1" bandRow="1">
                <a:tableStyleId>{5C22544A-7EE6-4342-B048-85BDC9FD1C3A}</a:tableStyleId>
              </a:tblPr>
              <a:tblGrid>
                <a:gridCol w="905933">
                  <a:extLst>
                    <a:ext uri="{9D8B030D-6E8A-4147-A177-3AD203B41FA5}">
                      <a16:colId xmlns:a16="http://schemas.microsoft.com/office/drawing/2014/main" val="2825155336"/>
                    </a:ext>
                  </a:extLst>
                </a:gridCol>
                <a:gridCol w="905933">
                  <a:extLst>
                    <a:ext uri="{9D8B030D-6E8A-4147-A177-3AD203B41FA5}">
                      <a16:colId xmlns:a16="http://schemas.microsoft.com/office/drawing/2014/main" val="2122215904"/>
                    </a:ext>
                  </a:extLst>
                </a:gridCol>
                <a:gridCol w="905933">
                  <a:extLst>
                    <a:ext uri="{9D8B030D-6E8A-4147-A177-3AD203B41FA5}">
                      <a16:colId xmlns:a16="http://schemas.microsoft.com/office/drawing/2014/main" val="112024616"/>
                    </a:ext>
                  </a:extLst>
                </a:gridCol>
                <a:gridCol w="905933">
                  <a:extLst>
                    <a:ext uri="{9D8B030D-6E8A-4147-A177-3AD203B41FA5}">
                      <a16:colId xmlns:a16="http://schemas.microsoft.com/office/drawing/2014/main" val="2250324642"/>
                    </a:ext>
                  </a:extLst>
                </a:gridCol>
              </a:tblGrid>
              <a:tr h="370840">
                <a:tc>
                  <a:txBody>
                    <a:bodyPr/>
                    <a:lstStyle/>
                    <a:p>
                      <a:pPr algn="ctr"/>
                      <a:r>
                        <a:rPr lang="en-US" dirty="0">
                          <a:solidFill>
                            <a:schemeClr val="tx1"/>
                          </a:solidFill>
                        </a:rPr>
                        <a:t>1 0 1 1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 A </a:t>
                      </a:r>
                      <a:r>
                        <a:rPr lang="en-US" dirty="0" err="1">
                          <a:solidFill>
                            <a:schemeClr val="tx1"/>
                          </a:solidFill>
                        </a:rPr>
                        <a:t>A</a:t>
                      </a:r>
                      <a:r>
                        <a:rPr lang="en-US" dirty="0">
                          <a:solidFill>
                            <a:schemeClr val="tx1"/>
                          </a:solidFill>
                        </a:rPr>
                        <a:t>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 </a:t>
                      </a:r>
                      <a:r>
                        <a:rPr lang="en-US" dirty="0" err="1">
                          <a:solidFill>
                            <a:schemeClr val="tx1"/>
                          </a:solidFill>
                        </a:rPr>
                        <a:t>d</a:t>
                      </a:r>
                      <a:r>
                        <a:rPr lang="en-US" dirty="0">
                          <a:solidFill>
                            <a:schemeClr val="tx1"/>
                          </a:solidFill>
                        </a:rPr>
                        <a:t> </a:t>
                      </a:r>
                      <a:r>
                        <a:rPr lang="en-US" dirty="0" err="1">
                          <a:solidFill>
                            <a:schemeClr val="tx1"/>
                          </a:solidFill>
                        </a:rPr>
                        <a:t>d</a:t>
                      </a:r>
                      <a:r>
                        <a:rPr lang="en-US" dirty="0">
                          <a:solidFill>
                            <a:schemeClr val="tx1"/>
                          </a:solidFill>
                        </a:rPr>
                        <a:t> </a:t>
                      </a:r>
                      <a:r>
                        <a:rPr lang="en-US" dirty="0" err="1">
                          <a:solidFill>
                            <a:schemeClr val="tx1"/>
                          </a:solidFill>
                        </a:rPr>
                        <a:t>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 </a:t>
                      </a:r>
                      <a:r>
                        <a:rPr lang="en-US" dirty="0" err="1">
                          <a:solidFill>
                            <a:schemeClr val="tx1"/>
                          </a:solidFill>
                        </a:rPr>
                        <a:t>A</a:t>
                      </a:r>
                      <a:r>
                        <a:rPr lang="en-US" dirty="0">
                          <a:solidFill>
                            <a:schemeClr val="tx1"/>
                          </a:solidFill>
                        </a:rPr>
                        <a:t> </a:t>
                      </a:r>
                      <a:r>
                        <a:rPr lang="en-US" dirty="0" err="1">
                          <a:solidFill>
                            <a:schemeClr val="tx1"/>
                          </a:solidFill>
                        </a:rPr>
                        <a:t>A</a:t>
                      </a:r>
                      <a:r>
                        <a:rPr lang="en-US" dirty="0">
                          <a:solidFill>
                            <a:schemeClr val="tx1"/>
                          </a:solidFill>
                        </a:rPr>
                        <a:t> </a:t>
                      </a:r>
                      <a:r>
                        <a:rPr lang="en-US" dirty="0" err="1">
                          <a:solidFill>
                            <a:schemeClr val="tx1"/>
                          </a:solidFill>
                        </a:rPr>
                        <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659575"/>
                  </a:ext>
                </a:extLst>
              </a:tr>
            </a:tbl>
          </a:graphicData>
        </a:graphic>
      </p:graphicFrame>
      <p:graphicFrame>
        <p:nvGraphicFramePr>
          <p:cNvPr id="7" name="Table 6">
            <a:extLst>
              <a:ext uri="{FF2B5EF4-FFF2-40B4-BE49-F238E27FC236}">
                <a16:creationId xmlns:a16="http://schemas.microsoft.com/office/drawing/2014/main" id="{857F11FF-7763-452E-9145-3E7AC579359E}"/>
              </a:ext>
            </a:extLst>
          </p:cNvPr>
          <p:cNvGraphicFramePr>
            <a:graphicFrameLocks noGrp="1"/>
          </p:cNvGraphicFramePr>
          <p:nvPr/>
        </p:nvGraphicFramePr>
        <p:xfrm>
          <a:off x="7324497" y="2821940"/>
          <a:ext cx="3623732" cy="370840"/>
        </p:xfrm>
        <a:graphic>
          <a:graphicData uri="http://schemas.openxmlformats.org/drawingml/2006/table">
            <a:tbl>
              <a:tblPr firstRow="1" bandRow="1">
                <a:tableStyleId>{5C22544A-7EE6-4342-B048-85BDC9FD1C3A}</a:tableStyleId>
              </a:tblPr>
              <a:tblGrid>
                <a:gridCol w="905933">
                  <a:extLst>
                    <a:ext uri="{9D8B030D-6E8A-4147-A177-3AD203B41FA5}">
                      <a16:colId xmlns:a16="http://schemas.microsoft.com/office/drawing/2014/main" val="3344315736"/>
                    </a:ext>
                  </a:extLst>
                </a:gridCol>
                <a:gridCol w="905933">
                  <a:extLst>
                    <a:ext uri="{9D8B030D-6E8A-4147-A177-3AD203B41FA5}">
                      <a16:colId xmlns:a16="http://schemas.microsoft.com/office/drawing/2014/main" val="1627161352"/>
                    </a:ext>
                  </a:extLst>
                </a:gridCol>
                <a:gridCol w="905933">
                  <a:extLst>
                    <a:ext uri="{9D8B030D-6E8A-4147-A177-3AD203B41FA5}">
                      <a16:colId xmlns:a16="http://schemas.microsoft.com/office/drawing/2014/main" val="138355407"/>
                    </a:ext>
                  </a:extLst>
                </a:gridCol>
                <a:gridCol w="905933">
                  <a:extLst>
                    <a:ext uri="{9D8B030D-6E8A-4147-A177-3AD203B41FA5}">
                      <a16:colId xmlns:a16="http://schemas.microsoft.com/office/drawing/2014/main" val="2201169078"/>
                    </a:ext>
                  </a:extLst>
                </a:gridCol>
              </a:tblGrid>
              <a:tr h="370840">
                <a:tc>
                  <a:txBody>
                    <a:bodyPr/>
                    <a:lstStyle/>
                    <a:p>
                      <a:pPr algn="ctr"/>
                      <a:r>
                        <a:rPr lang="en-US" dirty="0">
                          <a:solidFill>
                            <a:schemeClr val="tx1"/>
                          </a:solidFill>
                        </a:rPr>
                        <a:t>1 0 1 1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 A </a:t>
                      </a:r>
                      <a:r>
                        <a:rPr lang="en-US" dirty="0" err="1">
                          <a:solidFill>
                            <a:schemeClr val="tx1"/>
                          </a:solidFill>
                        </a:rPr>
                        <a:t>A</a:t>
                      </a:r>
                      <a:r>
                        <a:rPr lang="en-US" dirty="0">
                          <a:solidFill>
                            <a:schemeClr val="tx1"/>
                          </a:solidFill>
                        </a:rPr>
                        <a:t> 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r </a:t>
                      </a:r>
                      <a:r>
                        <a:rPr lang="en-US" dirty="0" err="1">
                          <a:solidFill>
                            <a:schemeClr val="tx1"/>
                          </a:solidFill>
                        </a:rPr>
                        <a:t>r</a:t>
                      </a:r>
                      <a:r>
                        <a:rPr lang="en-US" dirty="0">
                          <a:solidFill>
                            <a:schemeClr val="tx1"/>
                          </a:solidFill>
                        </a:rPr>
                        <a:t> </a:t>
                      </a:r>
                      <a:r>
                        <a:rPr lang="en-US" dirty="0" err="1">
                          <a:solidFill>
                            <a:schemeClr val="tx1"/>
                          </a:solidFill>
                        </a:rPr>
                        <a:t>r</a:t>
                      </a:r>
                      <a:r>
                        <a:rPr lang="en-US" dirty="0">
                          <a:solidFill>
                            <a:schemeClr val="tx1"/>
                          </a:solidFill>
                        </a:rPr>
                        <a:t> </a:t>
                      </a:r>
                      <a:r>
                        <a:rPr lang="en-US" dirty="0" err="1">
                          <a:solidFill>
                            <a:schemeClr val="tx1"/>
                          </a:solidFill>
                        </a:rPr>
                        <a:t>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 </a:t>
                      </a:r>
                      <a:r>
                        <a:rPr lang="en-US" dirty="0" err="1">
                          <a:solidFill>
                            <a:schemeClr val="tx1"/>
                          </a:solidFill>
                        </a:rPr>
                        <a:t>A</a:t>
                      </a:r>
                      <a:r>
                        <a:rPr lang="en-US" dirty="0">
                          <a:solidFill>
                            <a:schemeClr val="tx1"/>
                          </a:solidFill>
                        </a:rPr>
                        <a:t> </a:t>
                      </a:r>
                      <a:r>
                        <a:rPr lang="en-US" dirty="0" err="1">
                          <a:solidFill>
                            <a:schemeClr val="tx1"/>
                          </a:solidFill>
                        </a:rPr>
                        <a:t>A</a:t>
                      </a:r>
                      <a:r>
                        <a:rPr lang="en-US" dirty="0">
                          <a:solidFill>
                            <a:schemeClr val="tx1"/>
                          </a:solidFill>
                        </a:rPr>
                        <a:t> </a:t>
                      </a:r>
                      <a:r>
                        <a:rPr lang="en-US" dirty="0" err="1">
                          <a:solidFill>
                            <a:schemeClr val="tx1"/>
                          </a:solidFill>
                        </a:rPr>
                        <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5232868"/>
                  </a:ext>
                </a:extLst>
              </a:tr>
            </a:tbl>
          </a:graphicData>
        </a:graphic>
      </p:graphicFrame>
      <p:sp>
        <p:nvSpPr>
          <p:cNvPr id="8" name="TextBox 7">
            <a:extLst>
              <a:ext uri="{FF2B5EF4-FFF2-40B4-BE49-F238E27FC236}">
                <a16:creationId xmlns:a16="http://schemas.microsoft.com/office/drawing/2014/main" id="{A589B91D-D965-4260-A518-DD11781FA717}"/>
              </a:ext>
            </a:extLst>
          </p:cNvPr>
          <p:cNvSpPr txBox="1"/>
          <p:nvPr/>
        </p:nvSpPr>
        <p:spPr>
          <a:xfrm>
            <a:off x="6190795" y="795867"/>
            <a:ext cx="589113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OUT instruction formation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OUT is a 2-byte (16-bit) instruction. Of the 16 bits, the first 5 bits are set aside for the opcode, and the other 11 bits are used for the address of the source memory location and destination register. This is shown below.</a:t>
            </a:r>
          </a:p>
        </p:txBody>
      </p:sp>
      <p:sp>
        <p:nvSpPr>
          <p:cNvPr id="9" name="TextBox 8">
            <a:extLst>
              <a:ext uri="{FF2B5EF4-FFF2-40B4-BE49-F238E27FC236}">
                <a16:creationId xmlns:a16="http://schemas.microsoft.com/office/drawing/2014/main" id="{A228274A-CAFF-45D3-AFF0-6BE61B5BBE6C}"/>
              </a:ext>
            </a:extLst>
          </p:cNvPr>
          <p:cNvSpPr txBox="1"/>
          <p:nvPr/>
        </p:nvSpPr>
        <p:spPr>
          <a:xfrm>
            <a:off x="2647494" y="3663007"/>
            <a:ext cx="7086602" cy="15081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JMP instruction formation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Calibri"/>
                <a:ea typeface="+mn-ea"/>
                <a:cs typeface="+mn-cs"/>
              </a:rPr>
              <a:t>The JMP is a 4-byte (32-bit) instruction. Of the 32 bits, only 10 bits are set aside for the opcode, and the rest (22 bits) are used for the target address of the JMP. This is shown below. The 22-bit address gives us 4M of address space; so, it can address all of the ROM space.</a:t>
            </a:r>
          </a:p>
        </p:txBody>
      </p:sp>
      <p:graphicFrame>
        <p:nvGraphicFramePr>
          <p:cNvPr id="10" name="Table 9">
            <a:extLst>
              <a:ext uri="{FF2B5EF4-FFF2-40B4-BE49-F238E27FC236}">
                <a16:creationId xmlns:a16="http://schemas.microsoft.com/office/drawing/2014/main" id="{4E30EB25-714F-4540-8C67-F6E9A29AC28C}"/>
              </a:ext>
            </a:extLst>
          </p:cNvPr>
          <p:cNvGraphicFramePr>
            <a:graphicFrameLocks noGrp="1"/>
          </p:cNvGraphicFramePr>
          <p:nvPr/>
        </p:nvGraphicFramePr>
        <p:xfrm>
          <a:off x="2647494" y="5141225"/>
          <a:ext cx="7086602" cy="1463040"/>
        </p:xfrm>
        <a:graphic>
          <a:graphicData uri="http://schemas.openxmlformats.org/drawingml/2006/table">
            <a:tbl>
              <a:tblPr firstRow="1" bandRow="1">
                <a:tableStyleId>{5C22544A-7EE6-4342-B048-85BDC9FD1C3A}</a:tableStyleId>
              </a:tblPr>
              <a:tblGrid>
                <a:gridCol w="7086602">
                  <a:extLst>
                    <a:ext uri="{9D8B030D-6E8A-4147-A177-3AD203B41FA5}">
                      <a16:colId xmlns:a16="http://schemas.microsoft.com/office/drawing/2014/main" val="2222407216"/>
                    </a:ext>
                  </a:extLst>
                </a:gridCol>
              </a:tblGrid>
              <a:tr h="1167613">
                <a:tc>
                  <a:txBody>
                    <a:bodyPr/>
                    <a:lstStyle/>
                    <a:p>
                      <a:pPr algn="ctr"/>
                      <a:r>
                        <a:rPr lang="en-US" sz="1800" b="1" i="0" u="none" strike="noStrike" kern="1200" baseline="0" dirty="0">
                          <a:solidFill>
                            <a:schemeClr val="tx1"/>
                          </a:solidFill>
                          <a:latin typeface="+mn-lt"/>
                          <a:ea typeface="+mn-ea"/>
                          <a:cs typeface="+mn-cs"/>
                        </a:rPr>
                        <a:t>JMP k   ;Jump to address k</a:t>
                      </a:r>
                    </a:p>
                    <a:p>
                      <a:pPr algn="ctr"/>
                      <a:endParaRPr lang="en-US" i="0" dirty="0">
                        <a:solidFill>
                          <a:schemeClr val="tx1"/>
                        </a:solidFill>
                      </a:endParaRPr>
                    </a:p>
                    <a:p>
                      <a:pPr algn="ctr"/>
                      <a:endParaRPr lang="en-US" i="0" dirty="0">
                        <a:solidFill>
                          <a:schemeClr val="tx1"/>
                        </a:solidFill>
                      </a:endParaRPr>
                    </a:p>
                    <a:p>
                      <a:pPr algn="ctr"/>
                      <a:endParaRPr lang="en-US" i="0" dirty="0">
                        <a:solidFill>
                          <a:schemeClr val="tx1"/>
                        </a:solidFill>
                      </a:endParaRPr>
                    </a:p>
                    <a:p>
                      <a:pPr algn="ctr"/>
                      <a:r>
                        <a:rPr lang="en-US" i="0" dirty="0">
                          <a:solidFill>
                            <a:schemeClr val="tx1"/>
                          </a:solidFill>
                        </a:rPr>
                        <a:t>0&lt;=k&lt;=4M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9067149"/>
                  </a:ext>
                </a:extLst>
              </a:tr>
            </a:tbl>
          </a:graphicData>
        </a:graphic>
      </p:graphicFrame>
      <p:graphicFrame>
        <p:nvGraphicFramePr>
          <p:cNvPr id="11" name="Table 10">
            <a:extLst>
              <a:ext uri="{FF2B5EF4-FFF2-40B4-BE49-F238E27FC236}">
                <a16:creationId xmlns:a16="http://schemas.microsoft.com/office/drawing/2014/main" id="{9443800F-90DE-48C6-9109-1175661F576A}"/>
              </a:ext>
            </a:extLst>
          </p:cNvPr>
          <p:cNvGraphicFramePr>
            <a:graphicFrameLocks noGrp="1"/>
          </p:cNvGraphicFramePr>
          <p:nvPr/>
        </p:nvGraphicFramePr>
        <p:xfrm>
          <a:off x="3899315" y="5501905"/>
          <a:ext cx="4393368" cy="741680"/>
        </p:xfrm>
        <a:graphic>
          <a:graphicData uri="http://schemas.openxmlformats.org/drawingml/2006/table">
            <a:tbl>
              <a:tblPr firstRow="1" bandRow="1">
                <a:tableStyleId>{5C22544A-7EE6-4342-B048-85BDC9FD1C3A}</a:tableStyleId>
              </a:tblPr>
              <a:tblGrid>
                <a:gridCol w="1098342">
                  <a:extLst>
                    <a:ext uri="{9D8B030D-6E8A-4147-A177-3AD203B41FA5}">
                      <a16:colId xmlns:a16="http://schemas.microsoft.com/office/drawing/2014/main" val="1682971014"/>
                    </a:ext>
                  </a:extLst>
                </a:gridCol>
                <a:gridCol w="1098342">
                  <a:extLst>
                    <a:ext uri="{9D8B030D-6E8A-4147-A177-3AD203B41FA5}">
                      <a16:colId xmlns:a16="http://schemas.microsoft.com/office/drawing/2014/main" val="3508625010"/>
                    </a:ext>
                  </a:extLst>
                </a:gridCol>
                <a:gridCol w="1098342">
                  <a:extLst>
                    <a:ext uri="{9D8B030D-6E8A-4147-A177-3AD203B41FA5}">
                      <a16:colId xmlns:a16="http://schemas.microsoft.com/office/drawing/2014/main" val="2479588375"/>
                    </a:ext>
                  </a:extLst>
                </a:gridCol>
                <a:gridCol w="1098342">
                  <a:extLst>
                    <a:ext uri="{9D8B030D-6E8A-4147-A177-3AD203B41FA5}">
                      <a16:colId xmlns:a16="http://schemas.microsoft.com/office/drawing/2014/main" val="670953364"/>
                    </a:ext>
                  </a:extLst>
                </a:gridCol>
              </a:tblGrid>
              <a:tr h="370840">
                <a:tc>
                  <a:txBody>
                    <a:bodyPr/>
                    <a:lstStyle/>
                    <a:p>
                      <a:pPr algn="ctr"/>
                      <a:r>
                        <a:rPr lang="en-US" b="1" dirty="0">
                          <a:solidFill>
                            <a:schemeClr val="tx1"/>
                          </a:solidFill>
                        </a:rPr>
                        <a:t>1 0 0 1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0 1 0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 1 0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7309697"/>
                  </a:ext>
                </a:extLst>
              </a:tr>
              <a:tr h="370840">
                <a:tc>
                  <a:txBody>
                    <a:bodyPr/>
                    <a:lstStyle/>
                    <a:p>
                      <a:pPr algn="ctr"/>
                      <a:r>
                        <a:rPr lang="en-US" b="1" dirty="0">
                          <a:solidFill>
                            <a:schemeClr val="tx1"/>
                          </a:solidFill>
                        </a:rPr>
                        <a:t>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schemeClr val="tx1"/>
                          </a:solidFill>
                        </a:rPr>
                        <a:t>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schemeClr val="tx1"/>
                          </a:solidFill>
                        </a:rPr>
                        <a:t>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schemeClr val="tx1"/>
                          </a:solidFill>
                        </a:rPr>
                        <a:t>k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r>
                        <a:rPr lang="en-US" b="1" dirty="0" err="1">
                          <a:solidFill>
                            <a:schemeClr val="tx1"/>
                          </a:solidFill>
                        </a:rPr>
                        <a:t>k</a:t>
                      </a:r>
                      <a:r>
                        <a:rPr lang="en-US" b="1"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9916798"/>
                  </a:ext>
                </a:extLst>
              </a:tr>
            </a:tbl>
          </a:graphicData>
        </a:graphic>
      </p:graphicFrame>
    </p:spTree>
    <p:extLst>
      <p:ext uri="{BB962C8B-B14F-4D97-AF65-F5344CB8AC3E}">
        <p14:creationId xmlns:p14="http://schemas.microsoft.com/office/powerpoint/2010/main" val="4147351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3B43C89-9CC7-093D-5DE2-8F66A7B7545A}"/>
              </a:ext>
            </a:extLst>
          </p:cNvPr>
          <p:cNvSpPr>
            <a:spLocks noGrp="1"/>
          </p:cNvSpPr>
          <p:nvPr>
            <p:ph type="title"/>
          </p:nvPr>
        </p:nvSpPr>
        <p:spPr>
          <a:xfrm>
            <a:off x="6094105" y="802955"/>
            <a:ext cx="4977976" cy="1454051"/>
          </a:xfrm>
        </p:spPr>
        <p:txBody>
          <a:bodyPr>
            <a:normAutofit/>
          </a:bodyPr>
          <a:lstStyle/>
          <a:p>
            <a:r>
              <a:rPr lang="en-US" sz="2800" dirty="0">
                <a:solidFill>
                  <a:schemeClr val="tx2"/>
                </a:solidFill>
                <a:latin typeface="Times New Roman" panose="02020603050405020304" pitchFamily="18" charset="0"/>
                <a:cs typeface="Times New Roman" panose="02020603050405020304" pitchFamily="18" charset="0"/>
              </a:rPr>
              <a:t>8. Branch instructions and looping For AVR Microcontroller Assembly</a:t>
            </a:r>
          </a:p>
        </p:txBody>
      </p:sp>
      <p:pic>
        <p:nvPicPr>
          <p:cNvPr id="9" name="Graphic 8" descr="PC">
            <a:extLst>
              <a:ext uri="{FF2B5EF4-FFF2-40B4-BE49-F238E27FC236}">
                <a16:creationId xmlns:a16="http://schemas.microsoft.com/office/drawing/2014/main" id="{8F6D43E3-2447-A2F4-4C9E-7D7637FFE7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Content Placeholder 4">
            <a:extLst>
              <a:ext uri="{FF2B5EF4-FFF2-40B4-BE49-F238E27FC236}">
                <a16:creationId xmlns:a16="http://schemas.microsoft.com/office/drawing/2014/main" id="{4B7BC787-CE1D-AB50-A53D-E565EED9778A}"/>
              </a:ext>
            </a:extLst>
          </p:cNvPr>
          <p:cNvSpPr>
            <a:spLocks noGrp="1"/>
          </p:cNvSpPr>
          <p:nvPr>
            <p:ph idx="1"/>
          </p:nvPr>
        </p:nvSpPr>
        <p:spPr>
          <a:xfrm>
            <a:off x="6090574" y="2421682"/>
            <a:ext cx="5299476" cy="3639289"/>
          </a:xfrm>
        </p:spPr>
        <p:txBody>
          <a:bodyPr anchor="ctr">
            <a:normAutofit/>
          </a:bodyPr>
          <a:lstStyle/>
          <a:p>
            <a:pPr marL="0" indent="0">
              <a:buNone/>
            </a:pPr>
            <a:r>
              <a:rPr lang="en-US" sz="1800" dirty="0">
                <a:solidFill>
                  <a:schemeClr val="tx2"/>
                </a:solidFill>
                <a:latin typeface="Times New Roman" panose="02020603050405020304" pitchFamily="18" charset="0"/>
                <a:cs typeface="Times New Roman" panose="02020603050405020304" pitchFamily="18" charset="0"/>
              </a:rPr>
              <a:t>This topic discusses </a:t>
            </a:r>
          </a:p>
          <a:p>
            <a:r>
              <a:rPr lang="en-US" sz="1800" dirty="0">
                <a:solidFill>
                  <a:schemeClr val="tx2"/>
                </a:solidFill>
                <a:latin typeface="Times New Roman" panose="02020603050405020304" pitchFamily="18" charset="0"/>
                <a:cs typeface="Times New Roman" panose="02020603050405020304" pitchFamily="18" charset="0"/>
              </a:rPr>
              <a:t>Instructions used for looping</a:t>
            </a:r>
          </a:p>
          <a:p>
            <a:r>
              <a:rPr lang="en-US" sz="1800" dirty="0">
                <a:solidFill>
                  <a:schemeClr val="tx2"/>
                </a:solidFill>
                <a:latin typeface="Times New Roman" panose="02020603050405020304" pitchFamily="18" charset="0"/>
                <a:cs typeface="Times New Roman" panose="02020603050405020304" pitchFamily="18" charset="0"/>
              </a:rPr>
              <a:t>Instructions for conditional branches</a:t>
            </a:r>
          </a:p>
          <a:p>
            <a:r>
              <a:rPr lang="en-US" sz="1800" dirty="0">
                <a:solidFill>
                  <a:schemeClr val="tx2"/>
                </a:solidFill>
                <a:latin typeface="Times New Roman" panose="02020603050405020304" pitchFamily="18" charset="0"/>
                <a:cs typeface="Times New Roman" panose="02020603050405020304" pitchFamily="18" charset="0"/>
              </a:rPr>
              <a:t>Instructions unconditional branches (jumps).</a:t>
            </a:r>
          </a:p>
          <a:p>
            <a:pPr marL="0" indent="0">
              <a:buNone/>
            </a:pPr>
            <a:endParaRPr lang="en-US" sz="1800" dirty="0">
              <a:solidFill>
                <a:schemeClr val="tx2"/>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2"/>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2"/>
              </a:solidFill>
              <a:latin typeface="Times New Roman" panose="02020603050405020304" pitchFamily="18" charset="0"/>
              <a:cs typeface="Times New Roman" panose="02020603050405020304" pitchFamily="18" charset="0"/>
            </a:endParaRPr>
          </a:p>
          <a:p>
            <a:pPr marL="0" indent="0">
              <a:buNone/>
            </a:pPr>
            <a:r>
              <a:rPr lang="en-US" sz="1800" b="1" i="1" dirty="0">
                <a:solidFill>
                  <a:schemeClr val="tx2"/>
                </a:solidFill>
                <a:latin typeface="Times New Roman" panose="02020603050405020304" pitchFamily="18" charset="0"/>
                <a:cs typeface="Times New Roman" panose="02020603050405020304" pitchFamily="18" charset="0"/>
              </a:rPr>
              <a:t>By </a:t>
            </a:r>
            <a:r>
              <a:rPr lang="en-US" sz="1800" dirty="0">
                <a:latin typeface="Times New Roman" panose="02020603050405020304" pitchFamily="18" charset="0"/>
                <a:cs typeface="Times New Roman" panose="02020603050405020304" pitchFamily="18" charset="0"/>
              </a:rPr>
              <a:t>2003030-TANJIM MOHAMMAD MUBARRAT</a:t>
            </a: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318720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4F04D5F-60CE-D40F-E095-50C472DC1D3D}"/>
              </a:ext>
            </a:extLst>
          </p:cNvPr>
          <p:cNvSpPr>
            <a:spLocks noGrp="1"/>
          </p:cNvSpPr>
          <p:nvPr>
            <p:ph type="title"/>
          </p:nvPr>
        </p:nvSpPr>
        <p:spPr>
          <a:xfrm>
            <a:off x="838200" y="643467"/>
            <a:ext cx="2951205" cy="5571066"/>
          </a:xfrm>
        </p:spPr>
        <p:txBody>
          <a:bodyPr vert="horz" lIns="91440" tIns="45720" rIns="91440" bIns="45720" rtlCol="0" anchor="ctr">
            <a:normAutofit/>
          </a:bodyPr>
          <a:lstStyle/>
          <a:p>
            <a:r>
              <a:rPr lang="en-US" sz="4400" kern="1200" dirty="0">
                <a:solidFill>
                  <a:srgbClr val="FFFFFF"/>
                </a:solidFill>
                <a:latin typeface="Times New Roman" panose="02020603050405020304" pitchFamily="18" charset="0"/>
                <a:cs typeface="Times New Roman" panose="02020603050405020304" pitchFamily="18" charset="0"/>
              </a:rPr>
              <a:t>Using BRNE instruction for looping</a:t>
            </a:r>
          </a:p>
        </p:txBody>
      </p:sp>
      <p:sp>
        <p:nvSpPr>
          <p:cNvPr id="5" name="Picture Placeholder 4">
            <a:extLst>
              <a:ext uri="{FF2B5EF4-FFF2-40B4-BE49-F238E27FC236}">
                <a16:creationId xmlns:a16="http://schemas.microsoft.com/office/drawing/2014/main" id="{BFECBDD7-EC38-9954-CFE7-31C38EC4E4FC}"/>
              </a:ext>
            </a:extLst>
          </p:cNvPr>
          <p:cNvSpPr>
            <a:spLocks/>
          </p:cNvSpPr>
          <p:nvPr/>
        </p:nvSpPr>
        <p:spPr>
          <a:xfrm>
            <a:off x="7840732" y="1970950"/>
            <a:ext cx="3700015" cy="2921565"/>
          </a:xfrm>
          <a:prstGeom prst="rect">
            <a:avLst/>
          </a:prstGeom>
        </p:spPr>
        <p:txBody>
          <a:bodyPr>
            <a:normAutofit/>
          </a:bodyPr>
          <a:lstStyle/>
          <a:p>
            <a:pPr marL="0" marR="0" lvl="0" indent="0" algn="l" defTabSz="539496" rtl="0" eaLnBrk="1" fontAlgn="auto" latinLnBrk="0" hangingPunct="1">
              <a:lnSpc>
                <a:spcPct val="100000"/>
              </a:lnSpc>
              <a:spcBef>
                <a:spcPts val="0"/>
              </a:spcBef>
              <a:spcAft>
                <a:spcPts val="600"/>
              </a:spcAft>
              <a:buClrTx/>
              <a:buSzTx/>
              <a:buFontTx/>
              <a:buNone/>
              <a:tabLst/>
              <a:defRPr/>
            </a:pPr>
            <a:r>
              <a:rPr kumimoji="0" lang="en-US" sz="1180" b="0" i="0" u="none" strike="noStrike" kern="1200" cap="none" spc="0" normalizeH="0" baseline="0" noProof="0" dirty="0">
                <a:ln>
                  <a:noFill/>
                </a:ln>
                <a:solidFill>
                  <a:srgbClr val="B30000"/>
                </a:solidFill>
                <a:effectLst/>
                <a:uLnTx/>
                <a:uFillTx/>
                <a:latin typeface="Century" panose="02040604050505020304" pitchFamily="18" charset="0"/>
                <a:ea typeface="+mn-ea"/>
                <a:cs typeface="+mn-cs"/>
              </a:rPr>
              <a:t>;this program adds value 3 to the R20 ten times</a:t>
            </a:r>
          </a:p>
          <a:p>
            <a:pPr marL="0" marR="0" lvl="0" indent="0" algn="l" defTabSz="539496" rtl="0" eaLnBrk="1" fontAlgn="auto" latinLnBrk="0" hangingPunct="1">
              <a:lnSpc>
                <a:spcPct val="100000"/>
              </a:lnSpc>
              <a:spcBef>
                <a:spcPts val="0"/>
              </a:spcBef>
              <a:spcAft>
                <a:spcPts val="600"/>
              </a:spcAft>
              <a:buClrTx/>
              <a:buSzTx/>
              <a:buFontTx/>
              <a:buNone/>
              <a:tabLst/>
              <a:defRPr/>
            </a:pPr>
            <a:r>
              <a:rPr kumimoji="0" lang="en-US" sz="1180" b="0" i="0" u="none" strike="noStrike" kern="1200" cap="none" spc="0" normalizeH="0" baseline="0" noProof="0" dirty="0">
                <a:ln>
                  <a:noFill/>
                </a:ln>
                <a:solidFill>
                  <a:srgbClr val="B30000"/>
                </a:solidFill>
                <a:effectLst/>
                <a:uLnTx/>
                <a:uFillTx/>
                <a:latin typeface="Century" panose="02040604050505020304" pitchFamily="18" charset="0"/>
                <a:ea typeface="+mn-ea"/>
                <a:cs typeface="+mn-cs"/>
              </a:rPr>
              <a:t>.INCLUDE “M32DEF.INC”</a:t>
            </a:r>
          </a:p>
          <a:p>
            <a:pPr marL="0" marR="0" lvl="0" indent="0" algn="l" defTabSz="539496" rtl="0" eaLnBrk="1" fontAlgn="auto" latinLnBrk="0" hangingPunct="1">
              <a:lnSpc>
                <a:spcPct val="100000"/>
              </a:lnSpc>
              <a:spcBef>
                <a:spcPts val="0"/>
              </a:spcBef>
              <a:spcAft>
                <a:spcPts val="600"/>
              </a:spcAft>
              <a:buClrTx/>
              <a:buSzTx/>
              <a:buFontTx/>
              <a:buNone/>
              <a:tabLst/>
              <a:defRPr/>
            </a:pPr>
            <a:r>
              <a:rPr kumimoji="0" lang="en-US" sz="1180" b="0" i="0" u="none" strike="noStrike" kern="1200" cap="none" spc="0" normalizeH="0" baseline="0" noProof="0" dirty="0">
                <a:ln>
                  <a:noFill/>
                </a:ln>
                <a:solidFill>
                  <a:srgbClr val="B30000"/>
                </a:solidFill>
                <a:effectLst/>
                <a:uLnTx/>
                <a:uFillTx/>
                <a:latin typeface="Century" panose="02040604050505020304" pitchFamily="18" charset="0"/>
                <a:ea typeface="+mn-ea"/>
                <a:cs typeface="+mn-cs"/>
              </a:rPr>
              <a:t>LDI R16, 10 ;R16 = 10 (decimal) for counter </a:t>
            </a:r>
          </a:p>
          <a:p>
            <a:pPr marL="0" marR="0" lvl="0" indent="0" algn="l" defTabSz="539496" rtl="0" eaLnBrk="1" fontAlgn="auto" latinLnBrk="0" hangingPunct="1">
              <a:lnSpc>
                <a:spcPct val="100000"/>
              </a:lnSpc>
              <a:spcBef>
                <a:spcPts val="0"/>
              </a:spcBef>
              <a:spcAft>
                <a:spcPts val="600"/>
              </a:spcAft>
              <a:buClrTx/>
              <a:buSzTx/>
              <a:buFontTx/>
              <a:buNone/>
              <a:tabLst/>
              <a:defRPr/>
            </a:pPr>
            <a:r>
              <a:rPr kumimoji="0" lang="en-US" sz="1180" b="0" i="0" u="none" strike="noStrike" kern="1200" cap="none" spc="0" normalizeH="0" baseline="0" noProof="0" dirty="0">
                <a:ln>
                  <a:noFill/>
                </a:ln>
                <a:solidFill>
                  <a:srgbClr val="B30000"/>
                </a:solidFill>
                <a:effectLst/>
                <a:uLnTx/>
                <a:uFillTx/>
                <a:latin typeface="Century" panose="02040604050505020304" pitchFamily="18" charset="0"/>
                <a:ea typeface="+mn-ea"/>
                <a:cs typeface="+mn-cs"/>
              </a:rPr>
              <a:t>LDI R20, 0 ;R20 = 0 </a:t>
            </a:r>
          </a:p>
          <a:p>
            <a:pPr marL="0" marR="0" lvl="0" indent="0" algn="l" defTabSz="539496" rtl="0" eaLnBrk="1" fontAlgn="auto" latinLnBrk="0" hangingPunct="1">
              <a:lnSpc>
                <a:spcPct val="100000"/>
              </a:lnSpc>
              <a:spcBef>
                <a:spcPts val="0"/>
              </a:spcBef>
              <a:spcAft>
                <a:spcPts val="600"/>
              </a:spcAft>
              <a:buClrTx/>
              <a:buSzTx/>
              <a:buFontTx/>
              <a:buNone/>
              <a:tabLst/>
              <a:defRPr/>
            </a:pPr>
            <a:r>
              <a:rPr kumimoji="0" lang="en-US" sz="1180" b="0" i="0" u="none" strike="noStrike" kern="1200" cap="none" spc="0" normalizeH="0" baseline="0" noProof="0" dirty="0">
                <a:ln>
                  <a:noFill/>
                </a:ln>
                <a:solidFill>
                  <a:srgbClr val="B30000"/>
                </a:solidFill>
                <a:effectLst/>
                <a:uLnTx/>
                <a:uFillTx/>
                <a:latin typeface="Century" panose="02040604050505020304" pitchFamily="18" charset="0"/>
                <a:ea typeface="+mn-ea"/>
                <a:cs typeface="+mn-cs"/>
              </a:rPr>
              <a:t>LDI R21, 3 ;R21 = 3</a:t>
            </a:r>
          </a:p>
          <a:p>
            <a:pPr marL="0" marR="0" lvl="0" indent="0" algn="l" defTabSz="539496" rtl="0" eaLnBrk="1" fontAlgn="auto" latinLnBrk="0" hangingPunct="1">
              <a:lnSpc>
                <a:spcPct val="100000"/>
              </a:lnSpc>
              <a:spcBef>
                <a:spcPts val="0"/>
              </a:spcBef>
              <a:spcAft>
                <a:spcPts val="600"/>
              </a:spcAft>
              <a:buClrTx/>
              <a:buSzTx/>
              <a:buFontTx/>
              <a:buNone/>
              <a:tabLst/>
              <a:defRPr/>
            </a:pPr>
            <a:r>
              <a:rPr kumimoji="0" lang="en-US" sz="1180" b="0" i="0" u="none" strike="noStrike" kern="1200" cap="none" spc="0" normalizeH="0" baseline="0" noProof="0" dirty="0">
                <a:ln>
                  <a:noFill/>
                </a:ln>
                <a:solidFill>
                  <a:srgbClr val="B30000"/>
                </a:solidFill>
                <a:effectLst/>
                <a:uLnTx/>
                <a:uFillTx/>
                <a:latin typeface="Century" panose="02040604050505020304" pitchFamily="18" charset="0"/>
                <a:ea typeface="+mn-ea"/>
                <a:cs typeface="+mn-cs"/>
              </a:rPr>
              <a:t>AGAIN:ADD R20, R21 </a:t>
            </a:r>
          </a:p>
          <a:p>
            <a:pPr marL="0" marR="0" lvl="0" indent="0" algn="l" defTabSz="539496" rtl="0" eaLnBrk="1" fontAlgn="auto" latinLnBrk="0" hangingPunct="1">
              <a:lnSpc>
                <a:spcPct val="100000"/>
              </a:lnSpc>
              <a:spcBef>
                <a:spcPts val="0"/>
              </a:spcBef>
              <a:spcAft>
                <a:spcPts val="600"/>
              </a:spcAft>
              <a:buClrTx/>
              <a:buSzTx/>
              <a:buFontTx/>
              <a:buNone/>
              <a:tabLst/>
              <a:defRPr/>
            </a:pPr>
            <a:r>
              <a:rPr kumimoji="0" lang="en-US" sz="1180" b="0" i="0" u="none" strike="noStrike" kern="1200" cap="none" spc="0" normalizeH="0" baseline="0" noProof="0" dirty="0">
                <a:ln>
                  <a:noFill/>
                </a:ln>
                <a:solidFill>
                  <a:srgbClr val="B30000"/>
                </a:solidFill>
                <a:effectLst/>
                <a:uLnTx/>
                <a:uFillTx/>
                <a:latin typeface="Century" panose="02040604050505020304" pitchFamily="18" charset="0"/>
                <a:ea typeface="+mn-ea"/>
                <a:cs typeface="+mn-cs"/>
              </a:rPr>
              <a:t>;add 03 to R20 (R20 = sum)</a:t>
            </a:r>
          </a:p>
          <a:p>
            <a:pPr marL="0" marR="0" lvl="0" indent="0" algn="l" defTabSz="539496" rtl="0" eaLnBrk="1" fontAlgn="auto" latinLnBrk="0" hangingPunct="1">
              <a:lnSpc>
                <a:spcPct val="100000"/>
              </a:lnSpc>
              <a:spcBef>
                <a:spcPts val="0"/>
              </a:spcBef>
              <a:spcAft>
                <a:spcPts val="600"/>
              </a:spcAft>
              <a:buClrTx/>
              <a:buSzTx/>
              <a:buFontTx/>
              <a:buNone/>
              <a:tabLst/>
              <a:defRPr/>
            </a:pPr>
            <a:r>
              <a:rPr kumimoji="0" lang="en-US" sz="1180" b="0" i="0" u="none" strike="noStrike" kern="1200" cap="none" spc="0" normalizeH="0" baseline="0" noProof="0" dirty="0">
                <a:ln>
                  <a:noFill/>
                </a:ln>
                <a:solidFill>
                  <a:srgbClr val="B30000"/>
                </a:solidFill>
                <a:effectLst/>
                <a:uLnTx/>
                <a:uFillTx/>
                <a:latin typeface="Century" panose="02040604050505020304" pitchFamily="18" charset="0"/>
                <a:ea typeface="+mn-ea"/>
                <a:cs typeface="+mn-cs"/>
              </a:rPr>
              <a:t>DEC R16 ;decrement R16 (counter)</a:t>
            </a:r>
          </a:p>
          <a:p>
            <a:pPr marL="0" marR="0" lvl="0" indent="0" algn="l" defTabSz="539496" rtl="0" eaLnBrk="1" fontAlgn="auto" latinLnBrk="0" hangingPunct="1">
              <a:lnSpc>
                <a:spcPct val="100000"/>
              </a:lnSpc>
              <a:spcBef>
                <a:spcPts val="0"/>
              </a:spcBef>
              <a:spcAft>
                <a:spcPts val="600"/>
              </a:spcAft>
              <a:buClrTx/>
              <a:buSzTx/>
              <a:buFontTx/>
              <a:buNone/>
              <a:tabLst/>
              <a:defRPr/>
            </a:pPr>
            <a:r>
              <a:rPr kumimoji="0" lang="en-US" sz="1180" b="0" i="0" u="none" strike="noStrike" kern="1200" cap="none" spc="0" normalizeH="0" baseline="0" noProof="0" dirty="0">
                <a:ln>
                  <a:noFill/>
                </a:ln>
                <a:solidFill>
                  <a:srgbClr val="B30000"/>
                </a:solidFill>
                <a:effectLst/>
                <a:uLnTx/>
                <a:uFillTx/>
                <a:latin typeface="Century" panose="02040604050505020304" pitchFamily="18" charset="0"/>
                <a:ea typeface="+mn-ea"/>
                <a:cs typeface="+mn-cs"/>
              </a:rPr>
              <a:t>BRNE AGAIN ;repeat until COUNT = 0</a:t>
            </a:r>
          </a:p>
          <a:p>
            <a:pPr marL="0" marR="0" lvl="0" indent="0" algn="l" defTabSz="539496" rtl="0" eaLnBrk="1" fontAlgn="auto" latinLnBrk="0" hangingPunct="1">
              <a:lnSpc>
                <a:spcPct val="100000"/>
              </a:lnSpc>
              <a:spcBef>
                <a:spcPts val="0"/>
              </a:spcBef>
              <a:spcAft>
                <a:spcPts val="600"/>
              </a:spcAft>
              <a:buClrTx/>
              <a:buSzTx/>
              <a:buFontTx/>
              <a:buNone/>
              <a:tabLst/>
              <a:defRPr/>
            </a:pPr>
            <a:r>
              <a:rPr kumimoji="0" lang="en-US" sz="1180" b="0" i="0" u="none" strike="noStrike" kern="1200" cap="none" spc="0" normalizeH="0" baseline="0" noProof="0" dirty="0">
                <a:ln>
                  <a:noFill/>
                </a:ln>
                <a:solidFill>
                  <a:srgbClr val="B30000"/>
                </a:solidFill>
                <a:effectLst/>
                <a:uLnTx/>
                <a:uFillTx/>
                <a:latin typeface="Century" panose="02040604050505020304" pitchFamily="18" charset="0"/>
                <a:ea typeface="+mn-ea"/>
                <a:cs typeface="+mn-cs"/>
              </a:rPr>
              <a:t>OUT PORTB,R20 ;send sum to PORTB</a:t>
            </a:r>
            <a:endParaRPr kumimoji="0" lang="en-US" sz="2000" b="0" i="0" u="none" strike="noStrike" kern="1200" cap="none" spc="0" normalizeH="0" baseline="0" noProof="0" dirty="0">
              <a:ln>
                <a:noFill/>
              </a:ln>
              <a:solidFill>
                <a:srgbClr val="FF0000"/>
              </a:solidFill>
              <a:effectLst/>
              <a:uLnTx/>
              <a:uFillTx/>
              <a:latin typeface="Century" panose="02040604050505020304" pitchFamily="18" charset="0"/>
              <a:ea typeface="+mn-ea"/>
              <a:cs typeface="+mn-cs"/>
            </a:endParaRPr>
          </a:p>
        </p:txBody>
      </p:sp>
      <p:sp>
        <p:nvSpPr>
          <p:cNvPr id="6" name="Text Placeholder 5">
            <a:extLst>
              <a:ext uri="{FF2B5EF4-FFF2-40B4-BE49-F238E27FC236}">
                <a16:creationId xmlns:a16="http://schemas.microsoft.com/office/drawing/2014/main" id="{CC3FCAB5-0B34-1C8B-E1FA-20A358F81827}"/>
              </a:ext>
            </a:extLst>
          </p:cNvPr>
          <p:cNvSpPr>
            <a:spLocks/>
          </p:cNvSpPr>
          <p:nvPr/>
        </p:nvSpPr>
        <p:spPr>
          <a:xfrm>
            <a:off x="5237018" y="2612362"/>
            <a:ext cx="2357237" cy="2284912"/>
          </a:xfrm>
          <a:prstGeom prst="rect">
            <a:avLst/>
          </a:prstGeom>
        </p:spPr>
        <p:txBody>
          <a:bodyPr>
            <a:normAutofit fontScale="85000" lnSpcReduction="10000"/>
          </a:bodyPr>
          <a:lstStyle/>
          <a:p>
            <a:pPr marL="0" marR="0" lvl="0" indent="0" algn="l" defTabSz="53949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BRNE (branch if not equal) instruction uses the zero flag in the status register. </a:t>
            </a:r>
          </a:p>
          <a:p>
            <a:pPr marL="0" marR="0" lvl="0" indent="0" algn="l" defTabSz="53949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 each iteration, the DEC instruction decrements the R16 and sets the flag bits accordingly. If R16 is not zero (Z = 0), it jumps to the target address associated with the label “AGAIN”. This looping action continues until R16 becomes zero.</a:t>
            </a:r>
          </a:p>
        </p:txBody>
      </p:sp>
    </p:spTree>
    <p:extLst>
      <p:ext uri="{BB962C8B-B14F-4D97-AF65-F5344CB8AC3E}">
        <p14:creationId xmlns:p14="http://schemas.microsoft.com/office/powerpoint/2010/main" val="40365825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D3AF84-30F5-1E91-DA5E-2B7A9D75E317}"/>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dirty="0">
                <a:solidFill>
                  <a:schemeClr val="tx1"/>
                </a:solidFill>
                <a:latin typeface="Times New Roman" panose="02020603050405020304" pitchFamily="18" charset="0"/>
                <a:cs typeface="Times New Roman" panose="02020603050405020304" pitchFamily="18" charset="0"/>
              </a:rPr>
              <a:t>Other Conditional Jumps</a:t>
            </a:r>
          </a:p>
        </p:txBody>
      </p:sp>
      <p:pic>
        <p:nvPicPr>
          <p:cNvPr id="5" name="Content Placeholder 4">
            <a:extLst>
              <a:ext uri="{FF2B5EF4-FFF2-40B4-BE49-F238E27FC236}">
                <a16:creationId xmlns:a16="http://schemas.microsoft.com/office/drawing/2014/main" id="{68AFC936-4C34-6709-9971-30F37709DAEB}"/>
              </a:ext>
            </a:extLst>
          </p:cNvPr>
          <p:cNvPicPr>
            <a:picLocks noGrp="1" noChangeAspect="1"/>
          </p:cNvPicPr>
          <p:nvPr>
            <p:ph idx="1"/>
          </p:nvPr>
        </p:nvPicPr>
        <p:blipFill>
          <a:blip r:embed="rId2"/>
          <a:stretch>
            <a:fillRect/>
          </a:stretch>
        </p:blipFill>
        <p:spPr>
          <a:xfrm>
            <a:off x="723900" y="2394326"/>
            <a:ext cx="10744200" cy="3867910"/>
          </a:xfrm>
          <a:prstGeom prst="rect">
            <a:avLst/>
          </a:prstGeom>
        </p:spPr>
      </p:pic>
    </p:spTree>
    <p:extLst>
      <p:ext uri="{BB962C8B-B14F-4D97-AF65-F5344CB8AC3E}">
        <p14:creationId xmlns:p14="http://schemas.microsoft.com/office/powerpoint/2010/main" val="36903657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3CCA69EF-E8B5-4598-BEAD-258F15765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685D65ED-8248-4E7D-AF41-C2685CAE7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Graphic 212">
            <a:extLst>
              <a:ext uri="{FF2B5EF4-FFF2-40B4-BE49-F238E27FC236}">
                <a16:creationId xmlns:a16="http://schemas.microsoft.com/office/drawing/2014/main" id="{76A8F9C6-ED35-4E0A-AC66-5241CA206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6189" y="412979"/>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Graphic 212">
            <a:extLst>
              <a:ext uri="{FF2B5EF4-FFF2-40B4-BE49-F238E27FC236}">
                <a16:creationId xmlns:a16="http://schemas.microsoft.com/office/drawing/2014/main" id="{4F71A736-42D6-4F11-8A7B-633C40624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6189" y="412979"/>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A70677E-B15C-F475-6B2A-577935627153}"/>
              </a:ext>
            </a:extLst>
          </p:cNvPr>
          <p:cNvSpPr>
            <a:spLocks noGrp="1"/>
          </p:cNvSpPr>
          <p:nvPr>
            <p:ph type="title"/>
          </p:nvPr>
        </p:nvSpPr>
        <p:spPr>
          <a:xfrm>
            <a:off x="838200" y="1195697"/>
            <a:ext cx="3200400" cy="4019251"/>
          </a:xfrm>
        </p:spPr>
        <p:txBody>
          <a:bodyPr vert="horz" lIns="91440" tIns="45720" rIns="91440" bIns="45720" rtlCol="0" anchor="ctr">
            <a:normAutofit/>
          </a:bodyPr>
          <a:lstStyle/>
          <a:p>
            <a:r>
              <a:rPr lang="en-US" sz="4400" kern="1200">
                <a:solidFill>
                  <a:schemeClr val="bg1"/>
                </a:solidFill>
                <a:latin typeface="+mj-lt"/>
                <a:ea typeface="+mj-ea"/>
                <a:cs typeface="+mj-cs"/>
              </a:rPr>
              <a:t>All conditional branches are short jumps</a:t>
            </a:r>
          </a:p>
        </p:txBody>
      </p:sp>
      <p:grpSp>
        <p:nvGrpSpPr>
          <p:cNvPr id="24" name="Group 23">
            <a:extLst>
              <a:ext uri="{FF2B5EF4-FFF2-40B4-BE49-F238E27FC236}">
                <a16:creationId xmlns:a16="http://schemas.microsoft.com/office/drawing/2014/main" id="{CB73D287-48F0-41E2-8B0B-DE4C7D175E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1903" y="5364542"/>
            <a:ext cx="1562428" cy="1493465"/>
            <a:chOff x="3121343" y="4864099"/>
            <a:chExt cx="2085971" cy="1993901"/>
          </a:xfrm>
          <a:solidFill>
            <a:schemeClr val="bg1"/>
          </a:solidFill>
        </p:grpSpPr>
        <p:sp>
          <p:nvSpPr>
            <p:cNvPr id="25" name="Freeform: Shape 24">
              <a:extLst>
                <a:ext uri="{FF2B5EF4-FFF2-40B4-BE49-F238E27FC236}">
                  <a16:creationId xmlns:a16="http://schemas.microsoft.com/office/drawing/2014/main" id="{FBC3C2F6-A83E-46F7-89F9-C282A9234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D78D60A-D765-47AF-BF8C-DD38B6749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1B61CBF5-5283-4C6A-9049-AA88E1756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7A00BB8-8401-4CFA-A40C-8A60D39A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42F6FC59-F5F7-4ED5-8DCD-CF1060899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C124749C-25FB-43F3-97CC-16D3738B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43CAAC4D-89A7-40FC-A14D-14E7137A5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09F8FFC8-0941-4853-894E-6FBB72564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784F021A-2C9B-422B-8408-BB819B314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353138C4-3227-4945-9CE8-AF90A759D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EC9C4482-176D-49FB-BFC0-2DCD9283E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737D9F02-FC5F-4AA6-83BD-AE4EC012D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323DF942-E0FC-4481-99E4-5EDE1F76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9" name="Rectangle 38">
            <a:extLst>
              <a:ext uri="{FF2B5EF4-FFF2-40B4-BE49-F238E27FC236}">
                <a16:creationId xmlns:a16="http://schemas.microsoft.com/office/drawing/2014/main" id="{82571B16-D62A-4B37-A469-E72C79D69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8223" y="444870"/>
            <a:ext cx="6924769" cy="566580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9E0A0BC-3EE4-4453-9522-08FF2DE30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8246" y="436482"/>
            <a:ext cx="6934746" cy="5665805"/>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9FBE36BD-9903-4FB5-BBE7-1023D7F7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7522" y="305936"/>
            <a:ext cx="6943810" cy="568529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7A0A1BC-95D0-7300-00F2-53E73181D6A7}"/>
              </a:ext>
            </a:extLst>
          </p:cNvPr>
          <p:cNvSpPr>
            <a:spLocks/>
          </p:cNvSpPr>
          <p:nvPr/>
        </p:nvSpPr>
        <p:spPr>
          <a:xfrm>
            <a:off x="7723971" y="1701422"/>
            <a:ext cx="3629829" cy="2866146"/>
          </a:xfrm>
          <a:prstGeom prst="rect">
            <a:avLst/>
          </a:prstGeom>
        </p:spPr>
        <p:txBody>
          <a:bodyPr/>
          <a:lstStyle/>
          <a:p>
            <a:pPr marL="0" marR="0" lvl="0" indent="0" algn="l" defTabSz="53035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the relative address is positive, the jump is forward. If the relative address is negative, then the jump is backwards. </a:t>
            </a:r>
            <a:endParaRPr kumimoji="0" lang="en-US" sz="3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Text Placeholder 8">
            <a:extLst>
              <a:ext uri="{FF2B5EF4-FFF2-40B4-BE49-F238E27FC236}">
                <a16:creationId xmlns:a16="http://schemas.microsoft.com/office/drawing/2014/main" id="{F3A58AF4-CAB8-DD1C-F71B-535ECBD41EB0}"/>
              </a:ext>
            </a:extLst>
          </p:cNvPr>
          <p:cNvSpPr>
            <a:spLocks/>
          </p:cNvSpPr>
          <p:nvPr/>
        </p:nvSpPr>
        <p:spPr>
          <a:xfrm>
            <a:off x="5091995" y="1036204"/>
            <a:ext cx="2312522" cy="2241569"/>
          </a:xfrm>
          <a:prstGeom prst="rect">
            <a:avLst/>
          </a:prstGeom>
        </p:spPr>
        <p:txBody>
          <a:bodyPr/>
          <a:lstStyle/>
          <a:p>
            <a:pPr marL="0" marR="0" lvl="0" indent="0" algn="l" defTabSz="530352" rtl="0" eaLnBrk="1" fontAlgn="auto" latinLnBrk="0" hangingPunct="1">
              <a:lnSpc>
                <a:spcPct val="100000"/>
              </a:lnSpc>
              <a:spcBef>
                <a:spcPts val="0"/>
              </a:spcBef>
              <a:spcAft>
                <a:spcPts val="600"/>
              </a:spcAft>
              <a:buClrTx/>
              <a:buSzTx/>
              <a:buFontTx/>
              <a:buNone/>
              <a:tabLst/>
              <a:defRPr/>
            </a:pPr>
            <a:r>
              <a:rPr kumimoji="0" lang="en-US" sz="1392"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must be noted that all conditional jumps are short jumps, meaning that the address of the target must be within 64 bytes of the program counter (PC)</a:t>
            </a:r>
          </a:p>
          <a:p>
            <a:pPr marL="0" marR="0" lvl="0" indent="0" algn="l" defTabSz="530352" rtl="0" eaLnBrk="1" fontAlgn="auto" latinLnBrk="0" hangingPunct="1">
              <a:lnSpc>
                <a:spcPct val="100000"/>
              </a:lnSpc>
              <a:spcBef>
                <a:spcPts val="0"/>
              </a:spcBef>
              <a:spcAft>
                <a:spcPts val="600"/>
              </a:spcAft>
              <a:buClrTx/>
              <a:buSzTx/>
              <a:buFontTx/>
              <a:buNone/>
              <a:tabLst/>
              <a:defRPr/>
            </a:pPr>
            <a:r>
              <a:rPr kumimoji="0" lang="en-US" sz="1392"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Target Address = Relative Address+ PC</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9D460CE6-D2B5-CC86-6218-59296DE1AFC1}"/>
              </a:ext>
            </a:extLst>
          </p:cNvPr>
          <p:cNvPicPr>
            <a:picLocks noChangeAspect="1"/>
          </p:cNvPicPr>
          <p:nvPr/>
        </p:nvPicPr>
        <p:blipFill>
          <a:blip r:embed="rId2"/>
          <a:stretch>
            <a:fillRect/>
          </a:stretch>
        </p:blipFill>
        <p:spPr>
          <a:xfrm>
            <a:off x="6248256" y="3367628"/>
            <a:ext cx="4765046" cy="2084708"/>
          </a:xfrm>
          <a:prstGeom prst="rect">
            <a:avLst/>
          </a:prstGeom>
        </p:spPr>
      </p:pic>
    </p:spTree>
    <p:extLst>
      <p:ext uri="{BB962C8B-B14F-4D97-AF65-F5344CB8AC3E}">
        <p14:creationId xmlns:p14="http://schemas.microsoft.com/office/powerpoint/2010/main" val="23036481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7297E56-B129-A1E9-346F-9AF52484EC96}"/>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sz="4400" kern="1200">
                <a:solidFill>
                  <a:srgbClr val="FFFFFF"/>
                </a:solidFill>
                <a:latin typeface="+mj-lt"/>
                <a:ea typeface="+mj-ea"/>
                <a:cs typeface="+mj-cs"/>
              </a:rPr>
              <a:t>Unconditional branch instructions</a:t>
            </a:r>
          </a:p>
        </p:txBody>
      </p:sp>
      <p:sp>
        <p:nvSpPr>
          <p:cNvPr id="14" name="Rectangle: Rounded Corners 13">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06F54CAE-427D-4D1B-D39A-FF92113359E2}"/>
              </a:ext>
            </a:extLst>
          </p:cNvPr>
          <p:cNvSpPr>
            <a:spLocks/>
          </p:cNvSpPr>
          <p:nvPr/>
        </p:nvSpPr>
        <p:spPr>
          <a:xfrm>
            <a:off x="5280920" y="1800911"/>
            <a:ext cx="5501789" cy="4344262"/>
          </a:xfrm>
          <a:prstGeom prst="rect">
            <a:avLst/>
          </a:prstGeom>
        </p:spPr>
        <p:txBody>
          <a:bodyPr>
            <a:normAutofit/>
          </a:bodyPr>
          <a:lstStyle/>
          <a:p>
            <a:pPr marL="0" marR="0" lvl="0" indent="0" algn="l" defTabSz="813816" rtl="0" eaLnBrk="1" fontAlgn="auto" latinLnBrk="0" hangingPunct="1">
              <a:lnSpc>
                <a:spcPct val="100000"/>
              </a:lnSpc>
              <a:spcBef>
                <a:spcPts val="0"/>
              </a:spcBef>
              <a:spcAft>
                <a:spcPts val="600"/>
              </a:spcAft>
              <a:buClrTx/>
              <a:buSzTx/>
              <a:buFontTx/>
              <a:buNone/>
              <a:tabLst/>
              <a:defRPr/>
            </a:pPr>
            <a:r>
              <a:rPr kumimoji="0" lang="en-US" sz="2136"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RJMP (relative jump) </a:t>
            </a:r>
          </a:p>
          <a:p>
            <a:pPr marL="0" marR="0" lvl="0" indent="0" algn="just" defTabSz="813816" rtl="0" eaLnBrk="1" fontAlgn="auto" latinLnBrk="0" hangingPunct="1">
              <a:lnSpc>
                <a:spcPct val="100000"/>
              </a:lnSpc>
              <a:spcBef>
                <a:spcPts val="0"/>
              </a:spcBef>
              <a:spcAft>
                <a:spcPts val="600"/>
              </a:spcAft>
              <a:buClrTx/>
              <a:buSzTx/>
              <a:buFontTx/>
              <a:buNone/>
              <a:tabLst/>
              <a:defRPr/>
            </a:pPr>
            <a:r>
              <a:rPr kumimoji="0" lang="en-US" sz="2136"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In this 2-byte (16-bit) instruction, the first 4 bits are the opcode, and the rest(lower 12 bits) is the relative address of the target location</a:t>
            </a:r>
            <a:r>
              <a:rPr kumimoji="0" lang="en-US" sz="1602"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813816" rtl="0" eaLnBrk="1" fontAlgn="auto" latinLnBrk="0" hangingPunct="1">
              <a:lnSpc>
                <a:spcPct val="100000"/>
              </a:lnSpc>
              <a:spcBef>
                <a:spcPts val="0"/>
              </a:spcBef>
              <a:spcAft>
                <a:spcPts val="600"/>
              </a:spcAft>
              <a:buClrTx/>
              <a:buSzTx/>
              <a:buFontTx/>
              <a:buNone/>
              <a:tabLst/>
              <a:defRPr/>
            </a:pPr>
            <a:r>
              <a:rPr kumimoji="0" lang="en-US" sz="2136"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IJMP (indirect jump)</a:t>
            </a:r>
          </a:p>
          <a:p>
            <a:pPr marL="0" marR="0" lvl="0" indent="0" algn="just" defTabSz="813816" rtl="0" eaLnBrk="1" fontAlgn="auto" latinLnBrk="0" hangingPunct="1">
              <a:lnSpc>
                <a:spcPct val="100000"/>
              </a:lnSpc>
              <a:spcBef>
                <a:spcPts val="0"/>
              </a:spcBef>
              <a:spcAft>
                <a:spcPts val="600"/>
              </a:spcAft>
              <a:buClrTx/>
              <a:buSzTx/>
              <a:buFontTx/>
              <a:buNone/>
              <a:tabLst/>
              <a:defRPr/>
            </a:pPr>
            <a:r>
              <a:rPr kumimoji="0" lang="en-US" sz="2136"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IJMP is a 2-byte instruction. When the instruction executes, the PC is loaded with the contents of the Z register</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Text Placeholder 6">
            <a:extLst>
              <a:ext uri="{FF2B5EF4-FFF2-40B4-BE49-F238E27FC236}">
                <a16:creationId xmlns:a16="http://schemas.microsoft.com/office/drawing/2014/main" id="{F35FE391-87E2-56E3-A8F6-E9DCF4EBACE9}"/>
              </a:ext>
            </a:extLst>
          </p:cNvPr>
          <p:cNvSpPr>
            <a:spLocks/>
          </p:cNvSpPr>
          <p:nvPr/>
        </p:nvSpPr>
        <p:spPr>
          <a:xfrm>
            <a:off x="1409291" y="2754668"/>
            <a:ext cx="3505126" cy="3397581"/>
          </a:xfrm>
          <a:prstGeom prst="rect">
            <a:avLst/>
          </a:prstGeom>
        </p:spPr>
        <p:txBody>
          <a:bodyPr>
            <a:normAutofit/>
          </a:bodyPr>
          <a:lstStyle/>
          <a:p>
            <a:pPr marL="0" marR="0" lvl="0" indent="0" algn="just" defTabSz="813816" rtl="0" eaLnBrk="1" fontAlgn="auto" latinLnBrk="0" hangingPunct="1">
              <a:lnSpc>
                <a:spcPct val="100000"/>
              </a:lnSpc>
              <a:spcBef>
                <a:spcPts val="0"/>
              </a:spcBef>
              <a:spcAft>
                <a:spcPts val="600"/>
              </a:spcAft>
              <a:buClrTx/>
              <a:buSzTx/>
              <a:buFontTx/>
              <a:buNone/>
              <a:tabLst/>
              <a:defRPr/>
            </a:pPr>
            <a:r>
              <a:rPr kumimoji="0" lang="en-US" sz="2136"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JMP (JMP is a long jump)</a:t>
            </a:r>
          </a:p>
          <a:p>
            <a:pPr marL="0" marR="0" lvl="0" indent="0" algn="just" defTabSz="813816" rtl="0" eaLnBrk="1" fontAlgn="auto" latinLnBrk="0" hangingPunct="1">
              <a:lnSpc>
                <a:spcPct val="100000"/>
              </a:lnSpc>
              <a:spcBef>
                <a:spcPts val="0"/>
              </a:spcBef>
              <a:spcAft>
                <a:spcPts val="600"/>
              </a:spcAft>
              <a:buClrTx/>
              <a:buSzTx/>
              <a:buFontTx/>
              <a:buNone/>
              <a:tabLst/>
              <a:defRPr/>
            </a:pPr>
            <a:r>
              <a:rPr kumimoji="0" lang="en-US" sz="178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JMP is an unconditional jump that can go to any memory location in the 4M (word) address space of the AVR. It is a 4-byte (32-bit) instruction in which 10 bits are used for the opcode, and the other 22 bits represent the 22-bit address of the target location.</a:t>
            </a: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59987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9B3FD9-C9F1-B5E3-8586-E02F81819E37}"/>
              </a:ext>
            </a:extLst>
          </p:cNvPr>
          <p:cNvSpPr>
            <a:spLocks noGrp="1"/>
          </p:cNvSpPr>
          <p:nvPr>
            <p:ph type="title"/>
          </p:nvPr>
        </p:nvSpPr>
        <p:spPr>
          <a:xfrm>
            <a:off x="1155557" y="649674"/>
            <a:ext cx="4284420" cy="1687143"/>
          </a:xfrm>
        </p:spPr>
        <p:txBody>
          <a:bodyPr anchor="t">
            <a:normAutofit/>
          </a:bodyPr>
          <a:lstStyle/>
          <a:p>
            <a:r>
              <a:rPr lang="en-US" dirty="0">
                <a:solidFill>
                  <a:schemeClr val="bg1"/>
                </a:solidFill>
                <a:latin typeface="Times New Roman" panose="02020603050405020304" pitchFamily="18" charset="0"/>
                <a:cs typeface="Times New Roman" panose="02020603050405020304" pitchFamily="18" charset="0"/>
              </a:rPr>
              <a:t>Figurative Explanation</a:t>
            </a:r>
          </a:p>
        </p:txBody>
      </p:sp>
      <p:sp>
        <p:nvSpPr>
          <p:cNvPr id="23" name="Rectangle 2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81FE61D-41F6-2487-57D5-9D6C90B50DFC}"/>
              </a:ext>
            </a:extLst>
          </p:cNvPr>
          <p:cNvPicPr>
            <a:picLocks noChangeAspect="1"/>
          </p:cNvPicPr>
          <p:nvPr/>
        </p:nvPicPr>
        <p:blipFill rotWithShape="1">
          <a:blip r:embed="rId2"/>
          <a:srcRect l="3296" r="-1" b="-1"/>
          <a:stretch/>
        </p:blipFill>
        <p:spPr>
          <a:xfrm>
            <a:off x="577784" y="2339036"/>
            <a:ext cx="4940443" cy="3576192"/>
          </a:xfrm>
          <a:prstGeom prst="rect">
            <a:avLst/>
          </a:prstGeom>
        </p:spPr>
      </p:pic>
      <p:pic>
        <p:nvPicPr>
          <p:cNvPr id="9" name="Picture 8">
            <a:extLst>
              <a:ext uri="{FF2B5EF4-FFF2-40B4-BE49-F238E27FC236}">
                <a16:creationId xmlns:a16="http://schemas.microsoft.com/office/drawing/2014/main" id="{2249890F-B149-6999-ECD7-13C2BD9A1A42}"/>
              </a:ext>
            </a:extLst>
          </p:cNvPr>
          <p:cNvPicPr>
            <a:picLocks noChangeAspect="1"/>
          </p:cNvPicPr>
          <p:nvPr/>
        </p:nvPicPr>
        <p:blipFill rotWithShape="1">
          <a:blip r:embed="rId3"/>
          <a:srcRect r="-3" b="2786"/>
          <a:stretch/>
        </p:blipFill>
        <p:spPr>
          <a:xfrm>
            <a:off x="6465136" y="3480293"/>
            <a:ext cx="4949342" cy="1792224"/>
          </a:xfrm>
          <a:prstGeom prst="rect">
            <a:avLst/>
          </a:prstGeom>
        </p:spPr>
      </p:pic>
      <p:pic>
        <p:nvPicPr>
          <p:cNvPr id="7" name="Picture 6">
            <a:extLst>
              <a:ext uri="{FF2B5EF4-FFF2-40B4-BE49-F238E27FC236}">
                <a16:creationId xmlns:a16="http://schemas.microsoft.com/office/drawing/2014/main" id="{3727196D-41A3-BAEA-9DD0-17C9DC98159F}"/>
              </a:ext>
            </a:extLst>
          </p:cNvPr>
          <p:cNvPicPr>
            <a:picLocks noChangeAspect="1"/>
          </p:cNvPicPr>
          <p:nvPr/>
        </p:nvPicPr>
        <p:blipFill rotWithShape="1">
          <a:blip r:embed="rId4"/>
          <a:srcRect l="1671" r="6080" b="-2"/>
          <a:stretch/>
        </p:blipFill>
        <p:spPr>
          <a:xfrm>
            <a:off x="6465136" y="848163"/>
            <a:ext cx="4949342" cy="1783967"/>
          </a:xfrm>
          <a:prstGeom prst="rect">
            <a:avLst/>
          </a:prstGeom>
        </p:spPr>
      </p:pic>
    </p:spTree>
    <p:extLst>
      <p:ext uri="{BB962C8B-B14F-4D97-AF65-F5344CB8AC3E}">
        <p14:creationId xmlns:p14="http://schemas.microsoft.com/office/powerpoint/2010/main" val="27053492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075C36-79B8-A97F-DEAF-1248F91A4BC0}"/>
              </a:ext>
            </a:extLst>
          </p:cNvPr>
          <p:cNvSpPr txBox="1"/>
          <p:nvPr/>
        </p:nvSpPr>
        <p:spPr>
          <a:xfrm>
            <a:off x="3031435" y="1222513"/>
            <a:ext cx="689775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7030A0"/>
                </a:solidFill>
                <a:effectLst/>
                <a:uLnTx/>
                <a:uFillTx/>
                <a:latin typeface="Calibri" panose="020F0502020204030204"/>
                <a:ea typeface="+mn-ea"/>
                <a:cs typeface="+mn-cs"/>
              </a:rPr>
              <a:t>Microcontroller Assembly</a:t>
            </a:r>
          </a:p>
        </p:txBody>
      </p:sp>
      <p:sp>
        <p:nvSpPr>
          <p:cNvPr id="5" name="TextBox 4">
            <a:extLst>
              <a:ext uri="{FF2B5EF4-FFF2-40B4-BE49-F238E27FC236}">
                <a16:creationId xmlns:a16="http://schemas.microsoft.com/office/drawing/2014/main" id="{F5FFCE2D-071F-C273-90A5-44392896FBAE}"/>
              </a:ext>
            </a:extLst>
          </p:cNvPr>
          <p:cNvSpPr txBox="1"/>
          <p:nvPr/>
        </p:nvSpPr>
        <p:spPr>
          <a:xfrm>
            <a:off x="3650973" y="2594113"/>
            <a:ext cx="465813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70C0"/>
                </a:solidFill>
                <a:effectLst/>
                <a:uLnTx/>
                <a:uFillTx/>
                <a:latin typeface="Calibri" panose="020F0502020204030204"/>
                <a:ea typeface="+mn-ea"/>
                <a:cs typeface="+mn-cs"/>
              </a:rPr>
              <a:t>9. Call Instructions and stack</a:t>
            </a:r>
          </a:p>
        </p:txBody>
      </p:sp>
      <p:sp>
        <p:nvSpPr>
          <p:cNvPr id="6" name="TextBox 5">
            <a:extLst>
              <a:ext uri="{FF2B5EF4-FFF2-40B4-BE49-F238E27FC236}">
                <a16:creationId xmlns:a16="http://schemas.microsoft.com/office/drawing/2014/main" id="{79FA5FA9-42B7-3318-07ED-69D908DCEEEF}"/>
              </a:ext>
            </a:extLst>
          </p:cNvPr>
          <p:cNvSpPr txBox="1"/>
          <p:nvPr/>
        </p:nvSpPr>
        <p:spPr>
          <a:xfrm>
            <a:off x="1468481" y="5538076"/>
            <a:ext cx="5134162"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By </a:t>
            </a:r>
            <a:r>
              <a:rPr kumimoji="0" lang="el-GR"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2003022-ΑΝΙΚΑ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MAHBUBA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4100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5071BB-693E-C9DB-364C-D85B38EFF209}"/>
              </a:ext>
            </a:extLst>
          </p:cNvPr>
          <p:cNvSpPr txBox="1"/>
          <p:nvPr/>
        </p:nvSpPr>
        <p:spPr>
          <a:xfrm>
            <a:off x="3687096" y="355202"/>
            <a:ext cx="403296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00FF"/>
                </a:solidFill>
                <a:effectLst/>
                <a:uLnTx/>
                <a:uFillTx/>
                <a:latin typeface="Calibri" panose="020F0502020204030204"/>
                <a:ea typeface="+mn-ea"/>
                <a:cs typeface="+mn-cs"/>
              </a:rPr>
              <a:t>Call Instruction</a:t>
            </a:r>
          </a:p>
        </p:txBody>
      </p:sp>
      <p:sp>
        <p:nvSpPr>
          <p:cNvPr id="4" name="TextBox 3">
            <a:extLst>
              <a:ext uri="{FF2B5EF4-FFF2-40B4-BE49-F238E27FC236}">
                <a16:creationId xmlns:a16="http://schemas.microsoft.com/office/drawing/2014/main" id="{B392C807-F7C7-87A1-F5D1-9050F0208A2D}"/>
              </a:ext>
            </a:extLst>
          </p:cNvPr>
          <p:cNvSpPr txBox="1"/>
          <p:nvPr/>
        </p:nvSpPr>
        <p:spPr>
          <a:xfrm>
            <a:off x="1592825" y="1924242"/>
            <a:ext cx="9783047" cy="224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Used to call a subroutine (A group of instructions need to be called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frequently)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AVR, the instructions to call subroutine is as below:</a:t>
            </a:r>
          </a:p>
        </p:txBody>
      </p:sp>
      <p:sp>
        <p:nvSpPr>
          <p:cNvPr id="6" name="TextBox 5">
            <a:extLst>
              <a:ext uri="{FF2B5EF4-FFF2-40B4-BE49-F238E27FC236}">
                <a16:creationId xmlns:a16="http://schemas.microsoft.com/office/drawing/2014/main" id="{4D18DDF2-AAD2-6EDE-0EFC-8E99B1D41C07}"/>
              </a:ext>
            </a:extLst>
          </p:cNvPr>
          <p:cNvSpPr txBox="1"/>
          <p:nvPr/>
        </p:nvSpPr>
        <p:spPr>
          <a:xfrm>
            <a:off x="2841522" y="4171011"/>
            <a:ext cx="3819507" cy="1569660"/>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CALL- long call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RCALL- Relative call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ICALL- Indirect call to Z</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EICALL- Subroutine Return</a:t>
            </a:r>
          </a:p>
        </p:txBody>
      </p:sp>
    </p:spTree>
    <p:extLst>
      <p:ext uri="{BB962C8B-B14F-4D97-AF65-F5344CB8AC3E}">
        <p14:creationId xmlns:p14="http://schemas.microsoft.com/office/powerpoint/2010/main" val="28397517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Hexagon 7">
            <a:extLst>
              <a:ext uri="{FF2B5EF4-FFF2-40B4-BE49-F238E27FC236}">
                <a16:creationId xmlns:a16="http://schemas.microsoft.com/office/drawing/2014/main" id="{51C715FA-FEB2-67CB-D381-D3DEBDE71A5E}"/>
              </a:ext>
            </a:extLst>
          </p:cNvPr>
          <p:cNvSpPr/>
          <p:nvPr/>
        </p:nvSpPr>
        <p:spPr>
          <a:xfrm rot="5400000">
            <a:off x="-1186408" y="-706057"/>
            <a:ext cx="2673752" cy="2245489"/>
          </a:xfrm>
          <a:prstGeom prst="hexagon">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Hexagon 8">
            <a:extLst>
              <a:ext uri="{FF2B5EF4-FFF2-40B4-BE49-F238E27FC236}">
                <a16:creationId xmlns:a16="http://schemas.microsoft.com/office/drawing/2014/main" id="{64B441C6-D938-E8A8-D6A9-C61F6A4D1AF5}"/>
              </a:ext>
            </a:extLst>
          </p:cNvPr>
          <p:cNvSpPr/>
          <p:nvPr/>
        </p:nvSpPr>
        <p:spPr>
          <a:xfrm rot="5400000">
            <a:off x="1281898" y="604778"/>
            <a:ext cx="827586" cy="659758"/>
          </a:xfrm>
          <a:prstGeom prst="hexagon">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8B7A9B1-A385-7657-3F88-22D1C899DB8C}"/>
              </a:ext>
            </a:extLst>
          </p:cNvPr>
          <p:cNvSpPr/>
          <p:nvPr/>
        </p:nvSpPr>
        <p:spPr>
          <a:xfrm rot="16200000">
            <a:off x="5885724" y="-564266"/>
            <a:ext cx="2673752" cy="2997846"/>
          </a:xfrm>
          <a:custGeom>
            <a:avLst/>
            <a:gdLst>
              <a:gd name="connsiteX0" fmla="*/ 1441053 w 2673752"/>
              <a:gd name="connsiteY0" fmla="*/ 329879 h 2997846"/>
              <a:gd name="connsiteX1" fmla="*/ 1605993 w 2673752"/>
              <a:gd name="connsiteY1" fmla="*/ 0 h 2997846"/>
              <a:gd name="connsiteX2" fmla="*/ 2103700 w 2673752"/>
              <a:gd name="connsiteY2" fmla="*/ 0 h 2997846"/>
              <a:gd name="connsiteX3" fmla="*/ 2268639 w 2673752"/>
              <a:gd name="connsiteY3" fmla="*/ 329879 h 2997846"/>
              <a:gd name="connsiteX4" fmla="*/ 2103700 w 2673752"/>
              <a:gd name="connsiteY4" fmla="*/ 659758 h 2997846"/>
              <a:gd name="connsiteX5" fmla="*/ 1605993 w 2673752"/>
              <a:gd name="connsiteY5" fmla="*/ 659758 h 2997846"/>
              <a:gd name="connsiteX6" fmla="*/ 0 w 2673752"/>
              <a:gd name="connsiteY6" fmla="*/ 1875103 h 2997846"/>
              <a:gd name="connsiteX7" fmla="*/ 561372 w 2673752"/>
              <a:gd name="connsiteY7" fmla="*/ 752359 h 2997846"/>
              <a:gd name="connsiteX8" fmla="*/ 2112380 w 2673752"/>
              <a:gd name="connsiteY8" fmla="*/ 752359 h 2997846"/>
              <a:gd name="connsiteX9" fmla="*/ 2673752 w 2673752"/>
              <a:gd name="connsiteY9" fmla="*/ 1875103 h 2997846"/>
              <a:gd name="connsiteX10" fmla="*/ 2112380 w 2673752"/>
              <a:gd name="connsiteY10" fmla="*/ 2997846 h 2997846"/>
              <a:gd name="connsiteX11" fmla="*/ 561372 w 2673752"/>
              <a:gd name="connsiteY11" fmla="*/ 2997846 h 299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3752" h="2997846">
                <a:moveTo>
                  <a:pt x="1441053" y="329879"/>
                </a:moveTo>
                <a:lnTo>
                  <a:pt x="1605993" y="0"/>
                </a:lnTo>
                <a:lnTo>
                  <a:pt x="2103700" y="0"/>
                </a:lnTo>
                <a:lnTo>
                  <a:pt x="2268639" y="329879"/>
                </a:lnTo>
                <a:lnTo>
                  <a:pt x="2103700" y="659758"/>
                </a:lnTo>
                <a:lnTo>
                  <a:pt x="1605993" y="659758"/>
                </a:lnTo>
                <a:close/>
                <a:moveTo>
                  <a:pt x="0" y="1875103"/>
                </a:moveTo>
                <a:lnTo>
                  <a:pt x="561372" y="752359"/>
                </a:lnTo>
                <a:lnTo>
                  <a:pt x="2112380" y="752359"/>
                </a:lnTo>
                <a:lnTo>
                  <a:pt x="2673752" y="1875103"/>
                </a:lnTo>
                <a:lnTo>
                  <a:pt x="2112380" y="2997846"/>
                </a:lnTo>
                <a:lnTo>
                  <a:pt x="561372" y="2997846"/>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3D0B3AB-71E2-0B9D-32AB-02CCBE408794}"/>
              </a:ext>
            </a:extLst>
          </p:cNvPr>
          <p:cNvSpPr txBox="1"/>
          <p:nvPr/>
        </p:nvSpPr>
        <p:spPr>
          <a:xfrm>
            <a:off x="449489" y="520865"/>
            <a:ext cx="7039332" cy="4770537"/>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AVR family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Classic</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&gt;&gt;  This is original AVR chip later replaced by the new ones. Example: AT90S2313,AT90S2323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Mega</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&gt;&gt; These are powerful and have more than 120 instructions, lots of different peripherals. Example: ATmega8, ATmega16, ATmega32, ATmega64, ATmega1280 etc.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Tiny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&gt;&gt; As named it has less instructions , less peripherals compared to Mega. Example: ATtiny13,ATtiny25,ATtiny44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Special Purpose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&gt;&gt; IC’s of this group can be considered as subset of other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groups.Yet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they have special capabilities like : USB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controller,CAN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controller,LCD</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controller etc. Example: AT90CAN128,AT90USB1287 etc.</a:t>
            </a:r>
          </a:p>
        </p:txBody>
      </p:sp>
      <p:sp>
        <p:nvSpPr>
          <p:cNvPr id="14" name="Freeform: Shape 13">
            <a:extLst>
              <a:ext uri="{FF2B5EF4-FFF2-40B4-BE49-F238E27FC236}">
                <a16:creationId xmlns:a16="http://schemas.microsoft.com/office/drawing/2014/main" id="{57235C10-EB88-6020-3F4C-D22198354A60}"/>
              </a:ext>
            </a:extLst>
          </p:cNvPr>
          <p:cNvSpPr/>
          <p:nvPr/>
        </p:nvSpPr>
        <p:spPr>
          <a:xfrm rot="16200000">
            <a:off x="-1846165" y="4482296"/>
            <a:ext cx="2673752" cy="2997846"/>
          </a:xfrm>
          <a:custGeom>
            <a:avLst/>
            <a:gdLst>
              <a:gd name="connsiteX0" fmla="*/ 1441053 w 2673752"/>
              <a:gd name="connsiteY0" fmla="*/ 329879 h 2997846"/>
              <a:gd name="connsiteX1" fmla="*/ 1605993 w 2673752"/>
              <a:gd name="connsiteY1" fmla="*/ 0 h 2997846"/>
              <a:gd name="connsiteX2" fmla="*/ 2103700 w 2673752"/>
              <a:gd name="connsiteY2" fmla="*/ 0 h 2997846"/>
              <a:gd name="connsiteX3" fmla="*/ 2268639 w 2673752"/>
              <a:gd name="connsiteY3" fmla="*/ 329879 h 2997846"/>
              <a:gd name="connsiteX4" fmla="*/ 2103700 w 2673752"/>
              <a:gd name="connsiteY4" fmla="*/ 659758 h 2997846"/>
              <a:gd name="connsiteX5" fmla="*/ 1605993 w 2673752"/>
              <a:gd name="connsiteY5" fmla="*/ 659758 h 2997846"/>
              <a:gd name="connsiteX6" fmla="*/ 0 w 2673752"/>
              <a:gd name="connsiteY6" fmla="*/ 1875103 h 2997846"/>
              <a:gd name="connsiteX7" fmla="*/ 561372 w 2673752"/>
              <a:gd name="connsiteY7" fmla="*/ 752359 h 2997846"/>
              <a:gd name="connsiteX8" fmla="*/ 2112380 w 2673752"/>
              <a:gd name="connsiteY8" fmla="*/ 752359 h 2997846"/>
              <a:gd name="connsiteX9" fmla="*/ 2673752 w 2673752"/>
              <a:gd name="connsiteY9" fmla="*/ 1875103 h 2997846"/>
              <a:gd name="connsiteX10" fmla="*/ 2112380 w 2673752"/>
              <a:gd name="connsiteY10" fmla="*/ 2997846 h 2997846"/>
              <a:gd name="connsiteX11" fmla="*/ 561372 w 2673752"/>
              <a:gd name="connsiteY11" fmla="*/ 2997846 h 299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3752" h="2997846">
                <a:moveTo>
                  <a:pt x="1441053" y="329879"/>
                </a:moveTo>
                <a:lnTo>
                  <a:pt x="1605993" y="0"/>
                </a:lnTo>
                <a:lnTo>
                  <a:pt x="2103700" y="0"/>
                </a:lnTo>
                <a:lnTo>
                  <a:pt x="2268639" y="329879"/>
                </a:lnTo>
                <a:lnTo>
                  <a:pt x="2103700" y="659758"/>
                </a:lnTo>
                <a:lnTo>
                  <a:pt x="1605993" y="659758"/>
                </a:lnTo>
                <a:close/>
                <a:moveTo>
                  <a:pt x="0" y="1875103"/>
                </a:moveTo>
                <a:lnTo>
                  <a:pt x="561372" y="752359"/>
                </a:lnTo>
                <a:lnTo>
                  <a:pt x="2112380" y="752359"/>
                </a:lnTo>
                <a:lnTo>
                  <a:pt x="2673752" y="1875103"/>
                </a:lnTo>
                <a:lnTo>
                  <a:pt x="2112380" y="2997846"/>
                </a:lnTo>
                <a:lnTo>
                  <a:pt x="561372" y="2997846"/>
                </a:ln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E409AEF7-43EB-05A2-5DB4-B3F07A8CC522}"/>
              </a:ext>
            </a:extLst>
          </p:cNvPr>
          <p:cNvSpPr/>
          <p:nvPr/>
        </p:nvSpPr>
        <p:spPr>
          <a:xfrm rot="5400000" flipH="1">
            <a:off x="6541568" y="115912"/>
            <a:ext cx="10401885" cy="7792619"/>
          </a:xfrm>
          <a:custGeom>
            <a:avLst/>
            <a:gdLst>
              <a:gd name="connsiteX0" fmla="*/ 11590017 w 15064737"/>
              <a:gd name="connsiteY0" fmla="*/ 7646667 h 10641326"/>
              <a:gd name="connsiteX1" fmla="*/ 12310107 w 15064737"/>
              <a:gd name="connsiteY1" fmla="*/ 9086846 h 10641326"/>
              <a:gd name="connsiteX2" fmla="*/ 14344647 w 15064737"/>
              <a:gd name="connsiteY2" fmla="*/ 9086846 h 10641326"/>
              <a:gd name="connsiteX3" fmla="*/ 15064737 w 15064737"/>
              <a:gd name="connsiteY3" fmla="*/ 7646667 h 10641326"/>
              <a:gd name="connsiteX4" fmla="*/ 14344647 w 15064737"/>
              <a:gd name="connsiteY4" fmla="*/ 6206488 h 10641326"/>
              <a:gd name="connsiteX5" fmla="*/ 12310107 w 15064737"/>
              <a:gd name="connsiteY5" fmla="*/ 6206488 h 10641326"/>
              <a:gd name="connsiteX6" fmla="*/ 11582397 w 15064737"/>
              <a:gd name="connsiteY6" fmla="*/ 4556759 h 10641326"/>
              <a:gd name="connsiteX7" fmla="*/ 12302487 w 15064737"/>
              <a:gd name="connsiteY7" fmla="*/ 5996938 h 10641326"/>
              <a:gd name="connsiteX8" fmla="*/ 14337027 w 15064737"/>
              <a:gd name="connsiteY8" fmla="*/ 5996938 h 10641326"/>
              <a:gd name="connsiteX9" fmla="*/ 15057117 w 15064737"/>
              <a:gd name="connsiteY9" fmla="*/ 4556759 h 10641326"/>
              <a:gd name="connsiteX10" fmla="*/ 14337027 w 15064737"/>
              <a:gd name="connsiteY10" fmla="*/ 3116580 h 10641326"/>
              <a:gd name="connsiteX11" fmla="*/ 12302487 w 15064737"/>
              <a:gd name="connsiteY11" fmla="*/ 3116580 h 10641326"/>
              <a:gd name="connsiteX12" fmla="*/ 11582397 w 15064737"/>
              <a:gd name="connsiteY12" fmla="*/ 1440179 h 10641326"/>
              <a:gd name="connsiteX13" fmla="*/ 12302487 w 15064737"/>
              <a:gd name="connsiteY13" fmla="*/ 2880358 h 10641326"/>
              <a:gd name="connsiteX14" fmla="*/ 14337027 w 15064737"/>
              <a:gd name="connsiteY14" fmla="*/ 2880358 h 10641326"/>
              <a:gd name="connsiteX15" fmla="*/ 15057117 w 15064737"/>
              <a:gd name="connsiteY15" fmla="*/ 1440179 h 10641326"/>
              <a:gd name="connsiteX16" fmla="*/ 14337027 w 15064737"/>
              <a:gd name="connsiteY16" fmla="*/ 1 h 10641326"/>
              <a:gd name="connsiteX17" fmla="*/ 12302487 w 15064737"/>
              <a:gd name="connsiteY17" fmla="*/ 1 h 10641326"/>
              <a:gd name="connsiteX18" fmla="*/ 8694419 w 15064737"/>
              <a:gd name="connsiteY18" fmla="*/ 9201147 h 10641326"/>
              <a:gd name="connsiteX19" fmla="*/ 9414509 w 15064737"/>
              <a:gd name="connsiteY19" fmla="*/ 10641326 h 10641326"/>
              <a:gd name="connsiteX20" fmla="*/ 11449049 w 15064737"/>
              <a:gd name="connsiteY20" fmla="*/ 10641326 h 10641326"/>
              <a:gd name="connsiteX21" fmla="*/ 12169139 w 15064737"/>
              <a:gd name="connsiteY21" fmla="*/ 9201147 h 10641326"/>
              <a:gd name="connsiteX22" fmla="*/ 11449049 w 15064737"/>
              <a:gd name="connsiteY22" fmla="*/ 7760968 h 10641326"/>
              <a:gd name="connsiteX23" fmla="*/ 9414509 w 15064737"/>
              <a:gd name="connsiteY23" fmla="*/ 7760968 h 10641326"/>
              <a:gd name="connsiteX24" fmla="*/ 8686799 w 15064737"/>
              <a:gd name="connsiteY24" fmla="*/ 6111239 h 10641326"/>
              <a:gd name="connsiteX25" fmla="*/ 9406889 w 15064737"/>
              <a:gd name="connsiteY25" fmla="*/ 7551418 h 10641326"/>
              <a:gd name="connsiteX26" fmla="*/ 11441429 w 15064737"/>
              <a:gd name="connsiteY26" fmla="*/ 7551418 h 10641326"/>
              <a:gd name="connsiteX27" fmla="*/ 12161519 w 15064737"/>
              <a:gd name="connsiteY27" fmla="*/ 6111239 h 10641326"/>
              <a:gd name="connsiteX28" fmla="*/ 11441429 w 15064737"/>
              <a:gd name="connsiteY28" fmla="*/ 4671060 h 10641326"/>
              <a:gd name="connsiteX29" fmla="*/ 9406889 w 15064737"/>
              <a:gd name="connsiteY29" fmla="*/ 4671060 h 10641326"/>
              <a:gd name="connsiteX30" fmla="*/ 8686799 w 15064737"/>
              <a:gd name="connsiteY30" fmla="*/ 2994659 h 10641326"/>
              <a:gd name="connsiteX31" fmla="*/ 9406889 w 15064737"/>
              <a:gd name="connsiteY31" fmla="*/ 4434838 h 10641326"/>
              <a:gd name="connsiteX32" fmla="*/ 11441429 w 15064737"/>
              <a:gd name="connsiteY32" fmla="*/ 4434838 h 10641326"/>
              <a:gd name="connsiteX33" fmla="*/ 12161519 w 15064737"/>
              <a:gd name="connsiteY33" fmla="*/ 2994659 h 10641326"/>
              <a:gd name="connsiteX34" fmla="*/ 11441429 w 15064737"/>
              <a:gd name="connsiteY34" fmla="*/ 1554480 h 10641326"/>
              <a:gd name="connsiteX35" fmla="*/ 9406889 w 15064737"/>
              <a:gd name="connsiteY35" fmla="*/ 1554480 h 10641326"/>
              <a:gd name="connsiteX36" fmla="*/ 5798820 w 15064737"/>
              <a:gd name="connsiteY36" fmla="*/ 7646667 h 10641326"/>
              <a:gd name="connsiteX37" fmla="*/ 6518910 w 15064737"/>
              <a:gd name="connsiteY37" fmla="*/ 9086846 h 10641326"/>
              <a:gd name="connsiteX38" fmla="*/ 8553450 w 15064737"/>
              <a:gd name="connsiteY38" fmla="*/ 9086846 h 10641326"/>
              <a:gd name="connsiteX39" fmla="*/ 9273540 w 15064737"/>
              <a:gd name="connsiteY39" fmla="*/ 7646667 h 10641326"/>
              <a:gd name="connsiteX40" fmla="*/ 8553449 w 15064737"/>
              <a:gd name="connsiteY40" fmla="*/ 6206488 h 10641326"/>
              <a:gd name="connsiteX41" fmla="*/ 6518910 w 15064737"/>
              <a:gd name="connsiteY41" fmla="*/ 6206488 h 10641326"/>
              <a:gd name="connsiteX42" fmla="*/ 5791200 w 15064737"/>
              <a:gd name="connsiteY42" fmla="*/ 4556759 h 10641326"/>
              <a:gd name="connsiteX43" fmla="*/ 6511290 w 15064737"/>
              <a:gd name="connsiteY43" fmla="*/ 5996938 h 10641326"/>
              <a:gd name="connsiteX44" fmla="*/ 8545829 w 15064737"/>
              <a:gd name="connsiteY44" fmla="*/ 5996938 h 10641326"/>
              <a:gd name="connsiteX45" fmla="*/ 9265919 w 15064737"/>
              <a:gd name="connsiteY45" fmla="*/ 4556759 h 10641326"/>
              <a:gd name="connsiteX46" fmla="*/ 8545829 w 15064737"/>
              <a:gd name="connsiteY46" fmla="*/ 3116580 h 10641326"/>
              <a:gd name="connsiteX47" fmla="*/ 6511290 w 15064737"/>
              <a:gd name="connsiteY47" fmla="*/ 3116580 h 10641326"/>
              <a:gd name="connsiteX48" fmla="*/ 5791200 w 15064737"/>
              <a:gd name="connsiteY48" fmla="*/ 1440179 h 10641326"/>
              <a:gd name="connsiteX49" fmla="*/ 6511290 w 15064737"/>
              <a:gd name="connsiteY49" fmla="*/ 2880358 h 10641326"/>
              <a:gd name="connsiteX50" fmla="*/ 8545829 w 15064737"/>
              <a:gd name="connsiteY50" fmla="*/ 2880358 h 10641326"/>
              <a:gd name="connsiteX51" fmla="*/ 9265919 w 15064737"/>
              <a:gd name="connsiteY51" fmla="*/ 1440179 h 10641326"/>
              <a:gd name="connsiteX52" fmla="*/ 8545829 w 15064737"/>
              <a:gd name="connsiteY52" fmla="*/ 1 h 10641326"/>
              <a:gd name="connsiteX53" fmla="*/ 6511290 w 15064737"/>
              <a:gd name="connsiteY53" fmla="*/ 1 h 10641326"/>
              <a:gd name="connsiteX54" fmla="*/ 2903219 w 15064737"/>
              <a:gd name="connsiteY54" fmla="*/ 9201147 h 10641326"/>
              <a:gd name="connsiteX55" fmla="*/ 3623310 w 15064737"/>
              <a:gd name="connsiteY55" fmla="*/ 10641326 h 10641326"/>
              <a:gd name="connsiteX56" fmla="*/ 5657849 w 15064737"/>
              <a:gd name="connsiteY56" fmla="*/ 10641326 h 10641326"/>
              <a:gd name="connsiteX57" fmla="*/ 6377939 w 15064737"/>
              <a:gd name="connsiteY57" fmla="*/ 9201147 h 10641326"/>
              <a:gd name="connsiteX58" fmla="*/ 5657849 w 15064737"/>
              <a:gd name="connsiteY58" fmla="*/ 7760968 h 10641326"/>
              <a:gd name="connsiteX59" fmla="*/ 3623309 w 15064737"/>
              <a:gd name="connsiteY59" fmla="*/ 7760968 h 10641326"/>
              <a:gd name="connsiteX60" fmla="*/ 2895599 w 15064737"/>
              <a:gd name="connsiteY60" fmla="*/ 6111239 h 10641326"/>
              <a:gd name="connsiteX61" fmla="*/ 3615689 w 15064737"/>
              <a:gd name="connsiteY61" fmla="*/ 7551418 h 10641326"/>
              <a:gd name="connsiteX62" fmla="*/ 5650230 w 15064737"/>
              <a:gd name="connsiteY62" fmla="*/ 7551418 h 10641326"/>
              <a:gd name="connsiteX63" fmla="*/ 6370319 w 15064737"/>
              <a:gd name="connsiteY63" fmla="*/ 6111239 h 10641326"/>
              <a:gd name="connsiteX64" fmla="*/ 5650230 w 15064737"/>
              <a:gd name="connsiteY64" fmla="*/ 4671060 h 10641326"/>
              <a:gd name="connsiteX65" fmla="*/ 3615689 w 15064737"/>
              <a:gd name="connsiteY65" fmla="*/ 4671060 h 10641326"/>
              <a:gd name="connsiteX66" fmla="*/ 2895599 w 15064737"/>
              <a:gd name="connsiteY66" fmla="*/ 2994659 h 10641326"/>
              <a:gd name="connsiteX67" fmla="*/ 3615689 w 15064737"/>
              <a:gd name="connsiteY67" fmla="*/ 4434838 h 10641326"/>
              <a:gd name="connsiteX68" fmla="*/ 5650230 w 15064737"/>
              <a:gd name="connsiteY68" fmla="*/ 4434838 h 10641326"/>
              <a:gd name="connsiteX69" fmla="*/ 6370319 w 15064737"/>
              <a:gd name="connsiteY69" fmla="*/ 2994659 h 10641326"/>
              <a:gd name="connsiteX70" fmla="*/ 5650230 w 15064737"/>
              <a:gd name="connsiteY70" fmla="*/ 1554480 h 10641326"/>
              <a:gd name="connsiteX71" fmla="*/ 3615689 w 15064737"/>
              <a:gd name="connsiteY71" fmla="*/ 1554480 h 10641326"/>
              <a:gd name="connsiteX72" fmla="*/ 7620 w 15064737"/>
              <a:gd name="connsiteY72" fmla="*/ 7646667 h 10641326"/>
              <a:gd name="connsiteX73" fmla="*/ 727710 w 15064737"/>
              <a:gd name="connsiteY73" fmla="*/ 9086846 h 10641326"/>
              <a:gd name="connsiteX74" fmla="*/ 2762250 w 15064737"/>
              <a:gd name="connsiteY74" fmla="*/ 9086846 h 10641326"/>
              <a:gd name="connsiteX75" fmla="*/ 3482340 w 15064737"/>
              <a:gd name="connsiteY75" fmla="*/ 7646667 h 10641326"/>
              <a:gd name="connsiteX76" fmla="*/ 2762250 w 15064737"/>
              <a:gd name="connsiteY76" fmla="*/ 6206488 h 10641326"/>
              <a:gd name="connsiteX77" fmla="*/ 727710 w 15064737"/>
              <a:gd name="connsiteY77" fmla="*/ 6206488 h 10641326"/>
              <a:gd name="connsiteX78" fmla="*/ 0 w 15064737"/>
              <a:gd name="connsiteY78" fmla="*/ 4556759 h 10641326"/>
              <a:gd name="connsiteX79" fmla="*/ 720090 w 15064737"/>
              <a:gd name="connsiteY79" fmla="*/ 5996938 h 10641326"/>
              <a:gd name="connsiteX80" fmla="*/ 2754630 w 15064737"/>
              <a:gd name="connsiteY80" fmla="*/ 5996938 h 10641326"/>
              <a:gd name="connsiteX81" fmla="*/ 3474720 w 15064737"/>
              <a:gd name="connsiteY81" fmla="*/ 4556759 h 10641326"/>
              <a:gd name="connsiteX82" fmla="*/ 2754630 w 15064737"/>
              <a:gd name="connsiteY82" fmla="*/ 3116580 h 10641326"/>
              <a:gd name="connsiteX83" fmla="*/ 720090 w 15064737"/>
              <a:gd name="connsiteY83" fmla="*/ 3116580 h 10641326"/>
              <a:gd name="connsiteX84" fmla="*/ 0 w 15064737"/>
              <a:gd name="connsiteY84" fmla="*/ 1440179 h 10641326"/>
              <a:gd name="connsiteX85" fmla="*/ 720090 w 15064737"/>
              <a:gd name="connsiteY85" fmla="*/ 2880358 h 10641326"/>
              <a:gd name="connsiteX86" fmla="*/ 2754630 w 15064737"/>
              <a:gd name="connsiteY86" fmla="*/ 2880358 h 10641326"/>
              <a:gd name="connsiteX87" fmla="*/ 3474720 w 15064737"/>
              <a:gd name="connsiteY87" fmla="*/ 1440179 h 10641326"/>
              <a:gd name="connsiteX88" fmla="*/ 2754630 w 15064737"/>
              <a:gd name="connsiteY88" fmla="*/ 0 h 10641326"/>
              <a:gd name="connsiteX89" fmla="*/ 720090 w 15064737"/>
              <a:gd name="connsiteY89" fmla="*/ 0 h 10641326"/>
              <a:gd name="connsiteX0" fmla="*/ 11590017 w 15064737"/>
              <a:gd name="connsiteY0" fmla="*/ 7646667 h 10641326"/>
              <a:gd name="connsiteX1" fmla="*/ 12310107 w 15064737"/>
              <a:gd name="connsiteY1" fmla="*/ 9086846 h 10641326"/>
              <a:gd name="connsiteX2" fmla="*/ 14344647 w 15064737"/>
              <a:gd name="connsiteY2" fmla="*/ 9086846 h 10641326"/>
              <a:gd name="connsiteX3" fmla="*/ 15064737 w 15064737"/>
              <a:gd name="connsiteY3" fmla="*/ 7646667 h 10641326"/>
              <a:gd name="connsiteX4" fmla="*/ 14344647 w 15064737"/>
              <a:gd name="connsiteY4" fmla="*/ 6206488 h 10641326"/>
              <a:gd name="connsiteX5" fmla="*/ 12310107 w 15064737"/>
              <a:gd name="connsiteY5" fmla="*/ 6206488 h 10641326"/>
              <a:gd name="connsiteX6" fmla="*/ 11590017 w 15064737"/>
              <a:gd name="connsiteY6" fmla="*/ 7646667 h 10641326"/>
              <a:gd name="connsiteX7" fmla="*/ 11582397 w 15064737"/>
              <a:gd name="connsiteY7" fmla="*/ 4556759 h 10641326"/>
              <a:gd name="connsiteX8" fmla="*/ 12302487 w 15064737"/>
              <a:gd name="connsiteY8" fmla="*/ 5996938 h 10641326"/>
              <a:gd name="connsiteX9" fmla="*/ 14337027 w 15064737"/>
              <a:gd name="connsiteY9" fmla="*/ 5996938 h 10641326"/>
              <a:gd name="connsiteX10" fmla="*/ 15057117 w 15064737"/>
              <a:gd name="connsiteY10" fmla="*/ 4556759 h 10641326"/>
              <a:gd name="connsiteX11" fmla="*/ 14337027 w 15064737"/>
              <a:gd name="connsiteY11" fmla="*/ 3116580 h 10641326"/>
              <a:gd name="connsiteX12" fmla="*/ 12302487 w 15064737"/>
              <a:gd name="connsiteY12" fmla="*/ 3116580 h 10641326"/>
              <a:gd name="connsiteX13" fmla="*/ 11582397 w 15064737"/>
              <a:gd name="connsiteY13" fmla="*/ 4556759 h 10641326"/>
              <a:gd name="connsiteX14" fmla="*/ 11582397 w 15064737"/>
              <a:gd name="connsiteY14" fmla="*/ 1440179 h 10641326"/>
              <a:gd name="connsiteX15" fmla="*/ 12302487 w 15064737"/>
              <a:gd name="connsiteY15" fmla="*/ 2880358 h 10641326"/>
              <a:gd name="connsiteX16" fmla="*/ 14337027 w 15064737"/>
              <a:gd name="connsiteY16" fmla="*/ 2880358 h 10641326"/>
              <a:gd name="connsiteX17" fmla="*/ 15057117 w 15064737"/>
              <a:gd name="connsiteY17" fmla="*/ 1440179 h 10641326"/>
              <a:gd name="connsiteX18" fmla="*/ 14337027 w 15064737"/>
              <a:gd name="connsiteY18" fmla="*/ 1 h 10641326"/>
              <a:gd name="connsiteX19" fmla="*/ 12302487 w 15064737"/>
              <a:gd name="connsiteY19" fmla="*/ 1 h 10641326"/>
              <a:gd name="connsiteX20" fmla="*/ 11582397 w 15064737"/>
              <a:gd name="connsiteY20" fmla="*/ 1440179 h 10641326"/>
              <a:gd name="connsiteX21" fmla="*/ 8694419 w 15064737"/>
              <a:gd name="connsiteY21" fmla="*/ 9201147 h 10641326"/>
              <a:gd name="connsiteX22" fmla="*/ 9414509 w 15064737"/>
              <a:gd name="connsiteY22" fmla="*/ 10641326 h 10641326"/>
              <a:gd name="connsiteX23" fmla="*/ 11449049 w 15064737"/>
              <a:gd name="connsiteY23" fmla="*/ 10641326 h 10641326"/>
              <a:gd name="connsiteX24" fmla="*/ 12169139 w 15064737"/>
              <a:gd name="connsiteY24" fmla="*/ 9201147 h 10641326"/>
              <a:gd name="connsiteX25" fmla="*/ 11449049 w 15064737"/>
              <a:gd name="connsiteY25" fmla="*/ 7760968 h 10641326"/>
              <a:gd name="connsiteX26" fmla="*/ 9414509 w 15064737"/>
              <a:gd name="connsiteY26" fmla="*/ 7760968 h 10641326"/>
              <a:gd name="connsiteX27" fmla="*/ 8694419 w 15064737"/>
              <a:gd name="connsiteY27" fmla="*/ 9201147 h 10641326"/>
              <a:gd name="connsiteX28" fmla="*/ 8686799 w 15064737"/>
              <a:gd name="connsiteY28" fmla="*/ 6111239 h 10641326"/>
              <a:gd name="connsiteX29" fmla="*/ 9406889 w 15064737"/>
              <a:gd name="connsiteY29" fmla="*/ 7551418 h 10641326"/>
              <a:gd name="connsiteX30" fmla="*/ 11441429 w 15064737"/>
              <a:gd name="connsiteY30" fmla="*/ 7551418 h 10641326"/>
              <a:gd name="connsiteX31" fmla="*/ 12161519 w 15064737"/>
              <a:gd name="connsiteY31" fmla="*/ 6111239 h 10641326"/>
              <a:gd name="connsiteX32" fmla="*/ 11441429 w 15064737"/>
              <a:gd name="connsiteY32" fmla="*/ 4671060 h 10641326"/>
              <a:gd name="connsiteX33" fmla="*/ 9406889 w 15064737"/>
              <a:gd name="connsiteY33" fmla="*/ 4671060 h 10641326"/>
              <a:gd name="connsiteX34" fmla="*/ 8686799 w 15064737"/>
              <a:gd name="connsiteY34" fmla="*/ 6111239 h 10641326"/>
              <a:gd name="connsiteX35" fmla="*/ 8686799 w 15064737"/>
              <a:gd name="connsiteY35" fmla="*/ 2994659 h 10641326"/>
              <a:gd name="connsiteX36" fmla="*/ 9406889 w 15064737"/>
              <a:gd name="connsiteY36" fmla="*/ 4434838 h 10641326"/>
              <a:gd name="connsiteX37" fmla="*/ 11441429 w 15064737"/>
              <a:gd name="connsiteY37" fmla="*/ 4434838 h 10641326"/>
              <a:gd name="connsiteX38" fmla="*/ 12161519 w 15064737"/>
              <a:gd name="connsiteY38" fmla="*/ 2994659 h 10641326"/>
              <a:gd name="connsiteX39" fmla="*/ 11441429 w 15064737"/>
              <a:gd name="connsiteY39" fmla="*/ 1554480 h 10641326"/>
              <a:gd name="connsiteX40" fmla="*/ 9406889 w 15064737"/>
              <a:gd name="connsiteY40" fmla="*/ 1554480 h 10641326"/>
              <a:gd name="connsiteX41" fmla="*/ 8686799 w 15064737"/>
              <a:gd name="connsiteY41" fmla="*/ 2994659 h 10641326"/>
              <a:gd name="connsiteX42" fmla="*/ 5798820 w 15064737"/>
              <a:gd name="connsiteY42" fmla="*/ 7646667 h 10641326"/>
              <a:gd name="connsiteX43" fmla="*/ 6518910 w 15064737"/>
              <a:gd name="connsiteY43" fmla="*/ 9086846 h 10641326"/>
              <a:gd name="connsiteX44" fmla="*/ 8553450 w 15064737"/>
              <a:gd name="connsiteY44" fmla="*/ 9086846 h 10641326"/>
              <a:gd name="connsiteX45" fmla="*/ 9273540 w 15064737"/>
              <a:gd name="connsiteY45" fmla="*/ 7646667 h 10641326"/>
              <a:gd name="connsiteX46" fmla="*/ 8553449 w 15064737"/>
              <a:gd name="connsiteY46" fmla="*/ 6206488 h 10641326"/>
              <a:gd name="connsiteX47" fmla="*/ 6518910 w 15064737"/>
              <a:gd name="connsiteY47" fmla="*/ 6206488 h 10641326"/>
              <a:gd name="connsiteX48" fmla="*/ 5798820 w 15064737"/>
              <a:gd name="connsiteY48" fmla="*/ 7646667 h 10641326"/>
              <a:gd name="connsiteX49" fmla="*/ 5791200 w 15064737"/>
              <a:gd name="connsiteY49" fmla="*/ 4556759 h 10641326"/>
              <a:gd name="connsiteX50" fmla="*/ 6511290 w 15064737"/>
              <a:gd name="connsiteY50" fmla="*/ 5996938 h 10641326"/>
              <a:gd name="connsiteX51" fmla="*/ 8545829 w 15064737"/>
              <a:gd name="connsiteY51" fmla="*/ 5996938 h 10641326"/>
              <a:gd name="connsiteX52" fmla="*/ 9265919 w 15064737"/>
              <a:gd name="connsiteY52" fmla="*/ 4556759 h 10641326"/>
              <a:gd name="connsiteX53" fmla="*/ 8545829 w 15064737"/>
              <a:gd name="connsiteY53" fmla="*/ 3116580 h 10641326"/>
              <a:gd name="connsiteX54" fmla="*/ 6511290 w 15064737"/>
              <a:gd name="connsiteY54" fmla="*/ 3116580 h 10641326"/>
              <a:gd name="connsiteX55" fmla="*/ 5791200 w 15064737"/>
              <a:gd name="connsiteY55" fmla="*/ 4556759 h 10641326"/>
              <a:gd name="connsiteX56" fmla="*/ 5791200 w 15064737"/>
              <a:gd name="connsiteY56" fmla="*/ 1440179 h 10641326"/>
              <a:gd name="connsiteX57" fmla="*/ 6511290 w 15064737"/>
              <a:gd name="connsiteY57" fmla="*/ 2880358 h 10641326"/>
              <a:gd name="connsiteX58" fmla="*/ 8545829 w 15064737"/>
              <a:gd name="connsiteY58" fmla="*/ 2880358 h 10641326"/>
              <a:gd name="connsiteX59" fmla="*/ 9265919 w 15064737"/>
              <a:gd name="connsiteY59" fmla="*/ 1440179 h 10641326"/>
              <a:gd name="connsiteX60" fmla="*/ 8545829 w 15064737"/>
              <a:gd name="connsiteY60" fmla="*/ 1 h 10641326"/>
              <a:gd name="connsiteX61" fmla="*/ 6511290 w 15064737"/>
              <a:gd name="connsiteY61" fmla="*/ 1 h 10641326"/>
              <a:gd name="connsiteX62" fmla="*/ 5791200 w 15064737"/>
              <a:gd name="connsiteY62" fmla="*/ 1440179 h 10641326"/>
              <a:gd name="connsiteX63" fmla="*/ 2903219 w 15064737"/>
              <a:gd name="connsiteY63" fmla="*/ 9201147 h 10641326"/>
              <a:gd name="connsiteX64" fmla="*/ 3623310 w 15064737"/>
              <a:gd name="connsiteY64" fmla="*/ 10641326 h 10641326"/>
              <a:gd name="connsiteX65" fmla="*/ 5657849 w 15064737"/>
              <a:gd name="connsiteY65" fmla="*/ 10641326 h 10641326"/>
              <a:gd name="connsiteX66" fmla="*/ 6377939 w 15064737"/>
              <a:gd name="connsiteY66" fmla="*/ 9201147 h 10641326"/>
              <a:gd name="connsiteX67" fmla="*/ 5657849 w 15064737"/>
              <a:gd name="connsiteY67" fmla="*/ 7760968 h 10641326"/>
              <a:gd name="connsiteX68" fmla="*/ 3623309 w 15064737"/>
              <a:gd name="connsiteY68" fmla="*/ 7760968 h 10641326"/>
              <a:gd name="connsiteX69" fmla="*/ 2903219 w 15064737"/>
              <a:gd name="connsiteY69" fmla="*/ 9201147 h 10641326"/>
              <a:gd name="connsiteX70" fmla="*/ 2895599 w 15064737"/>
              <a:gd name="connsiteY70" fmla="*/ 6111239 h 10641326"/>
              <a:gd name="connsiteX71" fmla="*/ 3615689 w 15064737"/>
              <a:gd name="connsiteY71" fmla="*/ 7551418 h 10641326"/>
              <a:gd name="connsiteX72" fmla="*/ 5650230 w 15064737"/>
              <a:gd name="connsiteY72" fmla="*/ 7551418 h 10641326"/>
              <a:gd name="connsiteX73" fmla="*/ 6370319 w 15064737"/>
              <a:gd name="connsiteY73" fmla="*/ 6111239 h 10641326"/>
              <a:gd name="connsiteX74" fmla="*/ 5650230 w 15064737"/>
              <a:gd name="connsiteY74" fmla="*/ 4671060 h 10641326"/>
              <a:gd name="connsiteX75" fmla="*/ 3615689 w 15064737"/>
              <a:gd name="connsiteY75" fmla="*/ 4671060 h 10641326"/>
              <a:gd name="connsiteX76" fmla="*/ 2895599 w 15064737"/>
              <a:gd name="connsiteY76" fmla="*/ 6111239 h 10641326"/>
              <a:gd name="connsiteX77" fmla="*/ 2895599 w 15064737"/>
              <a:gd name="connsiteY77" fmla="*/ 2994659 h 10641326"/>
              <a:gd name="connsiteX78" fmla="*/ 3615689 w 15064737"/>
              <a:gd name="connsiteY78" fmla="*/ 4434838 h 10641326"/>
              <a:gd name="connsiteX79" fmla="*/ 5650230 w 15064737"/>
              <a:gd name="connsiteY79" fmla="*/ 4434838 h 10641326"/>
              <a:gd name="connsiteX80" fmla="*/ 6370319 w 15064737"/>
              <a:gd name="connsiteY80" fmla="*/ 2994659 h 10641326"/>
              <a:gd name="connsiteX81" fmla="*/ 5650230 w 15064737"/>
              <a:gd name="connsiteY81" fmla="*/ 1554480 h 10641326"/>
              <a:gd name="connsiteX82" fmla="*/ 3615689 w 15064737"/>
              <a:gd name="connsiteY82" fmla="*/ 1554480 h 10641326"/>
              <a:gd name="connsiteX83" fmla="*/ 2895599 w 15064737"/>
              <a:gd name="connsiteY83" fmla="*/ 2994659 h 10641326"/>
              <a:gd name="connsiteX84" fmla="*/ 7620 w 15064737"/>
              <a:gd name="connsiteY84" fmla="*/ 7646667 h 10641326"/>
              <a:gd name="connsiteX85" fmla="*/ 727710 w 15064737"/>
              <a:gd name="connsiteY85" fmla="*/ 9086846 h 10641326"/>
              <a:gd name="connsiteX86" fmla="*/ 2762250 w 15064737"/>
              <a:gd name="connsiteY86" fmla="*/ 9086846 h 10641326"/>
              <a:gd name="connsiteX87" fmla="*/ 3482340 w 15064737"/>
              <a:gd name="connsiteY87" fmla="*/ 7646667 h 10641326"/>
              <a:gd name="connsiteX88" fmla="*/ 2762250 w 15064737"/>
              <a:gd name="connsiteY88" fmla="*/ 6206488 h 10641326"/>
              <a:gd name="connsiteX89" fmla="*/ 727710 w 15064737"/>
              <a:gd name="connsiteY89" fmla="*/ 6206488 h 10641326"/>
              <a:gd name="connsiteX90" fmla="*/ 7620 w 15064737"/>
              <a:gd name="connsiteY90" fmla="*/ 7646667 h 10641326"/>
              <a:gd name="connsiteX91" fmla="*/ 0 w 15064737"/>
              <a:gd name="connsiteY91" fmla="*/ 4556759 h 10641326"/>
              <a:gd name="connsiteX92" fmla="*/ 720090 w 15064737"/>
              <a:gd name="connsiteY92" fmla="*/ 5996938 h 10641326"/>
              <a:gd name="connsiteX93" fmla="*/ 2754630 w 15064737"/>
              <a:gd name="connsiteY93" fmla="*/ 5996938 h 10641326"/>
              <a:gd name="connsiteX94" fmla="*/ 3474720 w 15064737"/>
              <a:gd name="connsiteY94" fmla="*/ 4556759 h 10641326"/>
              <a:gd name="connsiteX95" fmla="*/ 2754630 w 15064737"/>
              <a:gd name="connsiteY95" fmla="*/ 3116580 h 10641326"/>
              <a:gd name="connsiteX96" fmla="*/ 720090 w 15064737"/>
              <a:gd name="connsiteY96" fmla="*/ 3116580 h 10641326"/>
              <a:gd name="connsiteX97" fmla="*/ 0 w 15064737"/>
              <a:gd name="connsiteY97" fmla="*/ 4556759 h 10641326"/>
              <a:gd name="connsiteX98" fmla="*/ 0 w 15064737"/>
              <a:gd name="connsiteY98" fmla="*/ 1440179 h 10641326"/>
              <a:gd name="connsiteX99" fmla="*/ 720090 w 15064737"/>
              <a:gd name="connsiteY99" fmla="*/ 2934476 h 10641326"/>
              <a:gd name="connsiteX100" fmla="*/ 2754630 w 15064737"/>
              <a:gd name="connsiteY100" fmla="*/ 2880358 h 10641326"/>
              <a:gd name="connsiteX101" fmla="*/ 3474720 w 15064737"/>
              <a:gd name="connsiteY101" fmla="*/ 1440179 h 10641326"/>
              <a:gd name="connsiteX102" fmla="*/ 2754630 w 15064737"/>
              <a:gd name="connsiteY102" fmla="*/ 0 h 10641326"/>
              <a:gd name="connsiteX103" fmla="*/ 720090 w 15064737"/>
              <a:gd name="connsiteY103" fmla="*/ 0 h 10641326"/>
              <a:gd name="connsiteX104" fmla="*/ 0 w 15064737"/>
              <a:gd name="connsiteY104" fmla="*/ 1440179 h 1064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5064737" h="10641326">
                <a:moveTo>
                  <a:pt x="11590017" y="7646667"/>
                </a:moveTo>
                <a:lnTo>
                  <a:pt x="12310107" y="9086846"/>
                </a:lnTo>
                <a:lnTo>
                  <a:pt x="14344647" y="9086846"/>
                </a:lnTo>
                <a:lnTo>
                  <a:pt x="15064737" y="7646667"/>
                </a:lnTo>
                <a:lnTo>
                  <a:pt x="14344647" y="6206488"/>
                </a:lnTo>
                <a:lnTo>
                  <a:pt x="12310107" y="6206488"/>
                </a:lnTo>
                <a:lnTo>
                  <a:pt x="11590017" y="7646667"/>
                </a:lnTo>
                <a:close/>
                <a:moveTo>
                  <a:pt x="11582397" y="4556759"/>
                </a:moveTo>
                <a:lnTo>
                  <a:pt x="12302487" y="5996938"/>
                </a:lnTo>
                <a:lnTo>
                  <a:pt x="14337027" y="5996938"/>
                </a:lnTo>
                <a:lnTo>
                  <a:pt x="15057117" y="4556759"/>
                </a:lnTo>
                <a:lnTo>
                  <a:pt x="14337027" y="3116580"/>
                </a:lnTo>
                <a:lnTo>
                  <a:pt x="12302487" y="3116580"/>
                </a:lnTo>
                <a:lnTo>
                  <a:pt x="11582397" y="4556759"/>
                </a:lnTo>
                <a:close/>
                <a:moveTo>
                  <a:pt x="11582397" y="1440179"/>
                </a:moveTo>
                <a:lnTo>
                  <a:pt x="12302487" y="2880358"/>
                </a:lnTo>
                <a:lnTo>
                  <a:pt x="14337027" y="2880358"/>
                </a:lnTo>
                <a:lnTo>
                  <a:pt x="15057117" y="1440179"/>
                </a:lnTo>
                <a:lnTo>
                  <a:pt x="14337027" y="1"/>
                </a:lnTo>
                <a:lnTo>
                  <a:pt x="12302487" y="1"/>
                </a:lnTo>
                <a:lnTo>
                  <a:pt x="11582397" y="1440179"/>
                </a:lnTo>
                <a:close/>
                <a:moveTo>
                  <a:pt x="8694419" y="9201147"/>
                </a:moveTo>
                <a:lnTo>
                  <a:pt x="9414509" y="10641326"/>
                </a:lnTo>
                <a:lnTo>
                  <a:pt x="11449049" y="10641326"/>
                </a:lnTo>
                <a:lnTo>
                  <a:pt x="12169139" y="9201147"/>
                </a:lnTo>
                <a:lnTo>
                  <a:pt x="11449049" y="7760968"/>
                </a:lnTo>
                <a:lnTo>
                  <a:pt x="9414509" y="7760968"/>
                </a:lnTo>
                <a:lnTo>
                  <a:pt x="8694419" y="9201147"/>
                </a:lnTo>
                <a:close/>
                <a:moveTo>
                  <a:pt x="8686799" y="6111239"/>
                </a:moveTo>
                <a:lnTo>
                  <a:pt x="9406889" y="7551418"/>
                </a:lnTo>
                <a:lnTo>
                  <a:pt x="11441429" y="7551418"/>
                </a:lnTo>
                <a:lnTo>
                  <a:pt x="12161519" y="6111239"/>
                </a:lnTo>
                <a:lnTo>
                  <a:pt x="11441429" y="4671060"/>
                </a:lnTo>
                <a:lnTo>
                  <a:pt x="9406889" y="4671060"/>
                </a:lnTo>
                <a:lnTo>
                  <a:pt x="8686799" y="6111239"/>
                </a:lnTo>
                <a:close/>
                <a:moveTo>
                  <a:pt x="8686799" y="2994659"/>
                </a:moveTo>
                <a:lnTo>
                  <a:pt x="9406889" y="4434838"/>
                </a:lnTo>
                <a:lnTo>
                  <a:pt x="11441429" y="4434838"/>
                </a:lnTo>
                <a:lnTo>
                  <a:pt x="12161519" y="2994659"/>
                </a:lnTo>
                <a:lnTo>
                  <a:pt x="11441429" y="1554480"/>
                </a:lnTo>
                <a:lnTo>
                  <a:pt x="9406889" y="1554480"/>
                </a:lnTo>
                <a:lnTo>
                  <a:pt x="8686799" y="2994659"/>
                </a:lnTo>
                <a:close/>
                <a:moveTo>
                  <a:pt x="5798820" y="7646667"/>
                </a:moveTo>
                <a:lnTo>
                  <a:pt x="6518910" y="9086846"/>
                </a:lnTo>
                <a:lnTo>
                  <a:pt x="8553450" y="9086846"/>
                </a:lnTo>
                <a:lnTo>
                  <a:pt x="9273540" y="7646667"/>
                </a:lnTo>
                <a:lnTo>
                  <a:pt x="8553449" y="6206488"/>
                </a:lnTo>
                <a:lnTo>
                  <a:pt x="6518910" y="6206488"/>
                </a:lnTo>
                <a:lnTo>
                  <a:pt x="5798820" y="7646667"/>
                </a:lnTo>
                <a:close/>
                <a:moveTo>
                  <a:pt x="5791200" y="4556759"/>
                </a:moveTo>
                <a:lnTo>
                  <a:pt x="6511290" y="5996938"/>
                </a:lnTo>
                <a:lnTo>
                  <a:pt x="8545829" y="5996938"/>
                </a:lnTo>
                <a:lnTo>
                  <a:pt x="9265919" y="4556759"/>
                </a:lnTo>
                <a:lnTo>
                  <a:pt x="8545829" y="3116580"/>
                </a:lnTo>
                <a:lnTo>
                  <a:pt x="6511290" y="3116580"/>
                </a:lnTo>
                <a:lnTo>
                  <a:pt x="5791200" y="4556759"/>
                </a:lnTo>
                <a:close/>
                <a:moveTo>
                  <a:pt x="5791200" y="1440179"/>
                </a:moveTo>
                <a:lnTo>
                  <a:pt x="6511290" y="2880358"/>
                </a:lnTo>
                <a:lnTo>
                  <a:pt x="8545829" y="2880358"/>
                </a:lnTo>
                <a:lnTo>
                  <a:pt x="9265919" y="1440179"/>
                </a:lnTo>
                <a:lnTo>
                  <a:pt x="8545829" y="1"/>
                </a:lnTo>
                <a:lnTo>
                  <a:pt x="6511290" y="1"/>
                </a:lnTo>
                <a:lnTo>
                  <a:pt x="5791200" y="1440179"/>
                </a:lnTo>
                <a:close/>
                <a:moveTo>
                  <a:pt x="2903219" y="9201147"/>
                </a:moveTo>
                <a:lnTo>
                  <a:pt x="3623310" y="10641326"/>
                </a:lnTo>
                <a:lnTo>
                  <a:pt x="5657849" y="10641326"/>
                </a:lnTo>
                <a:lnTo>
                  <a:pt x="6377939" y="9201147"/>
                </a:lnTo>
                <a:lnTo>
                  <a:pt x="5657849" y="7760968"/>
                </a:lnTo>
                <a:lnTo>
                  <a:pt x="3623309" y="7760968"/>
                </a:lnTo>
                <a:lnTo>
                  <a:pt x="2903219" y="9201147"/>
                </a:lnTo>
                <a:close/>
                <a:moveTo>
                  <a:pt x="2895599" y="6111239"/>
                </a:moveTo>
                <a:lnTo>
                  <a:pt x="3615689" y="7551418"/>
                </a:lnTo>
                <a:lnTo>
                  <a:pt x="5650230" y="7551418"/>
                </a:lnTo>
                <a:lnTo>
                  <a:pt x="6370319" y="6111239"/>
                </a:lnTo>
                <a:lnTo>
                  <a:pt x="5650230" y="4671060"/>
                </a:lnTo>
                <a:lnTo>
                  <a:pt x="3615689" y="4671060"/>
                </a:lnTo>
                <a:lnTo>
                  <a:pt x="2895599" y="6111239"/>
                </a:lnTo>
                <a:close/>
                <a:moveTo>
                  <a:pt x="2895599" y="2994659"/>
                </a:moveTo>
                <a:lnTo>
                  <a:pt x="3615689" y="4434838"/>
                </a:lnTo>
                <a:lnTo>
                  <a:pt x="5650230" y="4434838"/>
                </a:lnTo>
                <a:lnTo>
                  <a:pt x="6370319" y="2994659"/>
                </a:lnTo>
                <a:lnTo>
                  <a:pt x="5650230" y="1554480"/>
                </a:lnTo>
                <a:lnTo>
                  <a:pt x="3615689" y="1554480"/>
                </a:lnTo>
                <a:lnTo>
                  <a:pt x="2895599" y="2994659"/>
                </a:lnTo>
                <a:close/>
                <a:moveTo>
                  <a:pt x="7620" y="7646667"/>
                </a:moveTo>
                <a:lnTo>
                  <a:pt x="727710" y="9086846"/>
                </a:lnTo>
                <a:lnTo>
                  <a:pt x="2762250" y="9086846"/>
                </a:lnTo>
                <a:lnTo>
                  <a:pt x="3482340" y="7646667"/>
                </a:lnTo>
                <a:lnTo>
                  <a:pt x="2762250" y="6206488"/>
                </a:lnTo>
                <a:lnTo>
                  <a:pt x="727710" y="6206488"/>
                </a:lnTo>
                <a:lnTo>
                  <a:pt x="7620" y="7646667"/>
                </a:lnTo>
                <a:close/>
                <a:moveTo>
                  <a:pt x="0" y="4556759"/>
                </a:moveTo>
                <a:lnTo>
                  <a:pt x="720090" y="5996938"/>
                </a:lnTo>
                <a:lnTo>
                  <a:pt x="2754630" y="5996938"/>
                </a:lnTo>
                <a:lnTo>
                  <a:pt x="3474720" y="4556759"/>
                </a:lnTo>
                <a:lnTo>
                  <a:pt x="2754630" y="3116580"/>
                </a:lnTo>
                <a:lnTo>
                  <a:pt x="720090" y="3116580"/>
                </a:lnTo>
                <a:lnTo>
                  <a:pt x="0" y="4556759"/>
                </a:lnTo>
                <a:close/>
                <a:moveTo>
                  <a:pt x="0" y="1440179"/>
                </a:moveTo>
                <a:lnTo>
                  <a:pt x="720090" y="2934476"/>
                </a:lnTo>
                <a:lnTo>
                  <a:pt x="2754630" y="2880358"/>
                </a:lnTo>
                <a:lnTo>
                  <a:pt x="3474720" y="1440179"/>
                </a:lnTo>
                <a:lnTo>
                  <a:pt x="2754630" y="0"/>
                </a:lnTo>
                <a:lnTo>
                  <a:pt x="720090" y="0"/>
                </a:lnTo>
                <a:lnTo>
                  <a:pt x="0" y="1440179"/>
                </a:lnTo>
                <a:close/>
              </a:path>
            </a:pathLst>
          </a:cu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5EFE0EA3-D2C8-1B8E-FA1B-48CFB0ED9324}"/>
              </a:ext>
            </a:extLst>
          </p:cNvPr>
          <p:cNvSpPr txBox="1"/>
          <p:nvPr/>
        </p:nvSpPr>
        <p:spPr>
          <a:xfrm>
            <a:off x="449489" y="5309489"/>
            <a:ext cx="7039332" cy="129266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Other Microcontrollers: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There are other Microcontrollers made by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Atmel,Microchip,Intel,Zilog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etc. For comprehensive treatment of them see “The 8051 Microcontroller &amp; Embedded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systems”,”PIC</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Microcontrollers &amp; Embedded systems” by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Mazidi</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903AD5F4-E850-A7C0-C5E7-861D1AFCEC63}"/>
              </a:ext>
            </a:extLst>
          </p:cNvPr>
          <p:cNvSpPr txBox="1"/>
          <p:nvPr/>
        </p:nvSpPr>
        <p:spPr>
          <a:xfrm>
            <a:off x="4564374" y="7630066"/>
            <a:ext cx="5067306" cy="1200329"/>
          </a:xfrm>
          <a:prstGeom prst="rect">
            <a:avLst/>
          </a:prstGeom>
          <a:noFill/>
        </p:spPr>
        <p:txBody>
          <a:bodyPr wrap="square" rtlCol="0">
            <a:spAutoFit/>
            <a:scene3d>
              <a:camera prst="orthographicFront"/>
              <a:lightRig rig="threePt" dir="t"/>
            </a:scene3d>
            <a:flatTx/>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solidFill>
                    <a:srgbClr val="4472C4">
                      <a:shade val="15000"/>
                    </a:srgbClr>
                  </a:solidFill>
                </a:ln>
                <a:solidFill>
                  <a:prstClr val="black"/>
                </a:solidFill>
                <a:effectLst>
                  <a:glow rad="228600">
                    <a:srgbClr val="5B9BD5">
                      <a:satMod val="175000"/>
                      <a:alpha val="40000"/>
                    </a:srgbClr>
                  </a:glow>
                </a:effectLst>
                <a:uLnTx/>
                <a:uFillTx/>
                <a:latin typeface="Calibri" panose="020F0502020204030204"/>
                <a:ea typeface="+mn-ea"/>
                <a:cs typeface="+mn-cs"/>
              </a:rPr>
              <a:t>Thank You</a:t>
            </a:r>
          </a:p>
        </p:txBody>
      </p:sp>
    </p:spTree>
    <p:extLst>
      <p:ext uri="{BB962C8B-B14F-4D97-AF65-F5344CB8AC3E}">
        <p14:creationId xmlns:p14="http://schemas.microsoft.com/office/powerpoint/2010/main" val="1519700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01CCB-FC8A-9A72-766B-12A3B2EFD7A5}"/>
              </a:ext>
            </a:extLst>
          </p:cNvPr>
          <p:cNvSpPr txBox="1"/>
          <p:nvPr/>
        </p:nvSpPr>
        <p:spPr>
          <a:xfrm>
            <a:off x="816078" y="1399741"/>
            <a:ext cx="4592026" cy="3385542"/>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It is used to call subroutine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located anywhere within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4M address space of 000000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to 3FFFFF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Atmega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32 it is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0000 to 3FFF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descr="A diagram of a number and numbers&#10;&#10;Description automatically generated with medium confidence">
            <a:extLst>
              <a:ext uri="{FF2B5EF4-FFF2-40B4-BE49-F238E27FC236}">
                <a16:creationId xmlns:a16="http://schemas.microsoft.com/office/drawing/2014/main" id="{9FE5C74B-F76A-4E14-6287-4FFEC9839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342" y="1551561"/>
            <a:ext cx="5884748" cy="2924583"/>
          </a:xfrm>
          <a:prstGeom prst="rect">
            <a:avLst/>
          </a:prstGeom>
        </p:spPr>
      </p:pic>
    </p:spTree>
    <p:extLst>
      <p:ext uri="{BB962C8B-B14F-4D97-AF65-F5344CB8AC3E}">
        <p14:creationId xmlns:p14="http://schemas.microsoft.com/office/powerpoint/2010/main" val="3696312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E7C016-427E-2F98-9EDD-17D90B3A845B}"/>
              </a:ext>
            </a:extLst>
          </p:cNvPr>
          <p:cNvSpPr txBox="1"/>
          <p:nvPr/>
        </p:nvSpPr>
        <p:spPr>
          <a:xfrm>
            <a:off x="4807974" y="314633"/>
            <a:ext cx="154119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Stack</a:t>
            </a:r>
          </a:p>
        </p:txBody>
      </p:sp>
      <p:sp>
        <p:nvSpPr>
          <p:cNvPr id="6" name="TextBox 5">
            <a:extLst>
              <a:ext uri="{FF2B5EF4-FFF2-40B4-BE49-F238E27FC236}">
                <a16:creationId xmlns:a16="http://schemas.microsoft.com/office/drawing/2014/main" id="{987B16E0-3D16-BDD3-5CC0-5F71C6B0A80F}"/>
              </a:ext>
            </a:extLst>
          </p:cNvPr>
          <p:cNvSpPr txBox="1"/>
          <p:nvPr/>
        </p:nvSpPr>
        <p:spPr>
          <a:xfrm>
            <a:off x="1612490" y="1904031"/>
            <a:ext cx="7776231" cy="523220"/>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The stack operates on the Last In, First Out (LIFO)</a:t>
            </a:r>
            <a:r>
              <a:rPr kumimoji="0" lang="en-US" sz="2800" b="0" i="0" u="none" strike="noStrike" kern="1200" cap="none" spc="0" normalizeH="0" baseline="0" noProof="0" dirty="0">
                <a:ln>
                  <a:noFill/>
                </a:ln>
                <a:solidFill>
                  <a:srgbClr val="D1D5DB"/>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8A03C3F-8794-6F41-CAA6-3E0B2A676746}"/>
              </a:ext>
            </a:extLst>
          </p:cNvPr>
          <p:cNvSpPr txBox="1"/>
          <p:nvPr/>
        </p:nvSpPr>
        <p:spPr>
          <a:xfrm>
            <a:off x="1612490" y="2787627"/>
            <a:ext cx="9183329" cy="353943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The stack is a section of RAM used by the CPU to store information temporarily.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Information could be data or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Because there are only a limited number of registers we need to use portion of a RAM for storing extra data or address.</a:t>
            </a:r>
          </a:p>
        </p:txBody>
      </p:sp>
    </p:spTree>
    <p:extLst>
      <p:ext uri="{BB962C8B-B14F-4D97-AF65-F5344CB8AC3E}">
        <p14:creationId xmlns:p14="http://schemas.microsoft.com/office/powerpoint/2010/main" val="37482633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99385B-FBFA-F64A-69B2-EBE2961681A6}"/>
              </a:ext>
            </a:extLst>
          </p:cNvPr>
          <p:cNvSpPr txBox="1"/>
          <p:nvPr/>
        </p:nvSpPr>
        <p:spPr>
          <a:xfrm>
            <a:off x="3097161" y="530941"/>
            <a:ext cx="534973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B050"/>
                </a:solidFill>
                <a:effectLst/>
                <a:uLnTx/>
                <a:uFillTx/>
                <a:latin typeface="Calibri" panose="020F0502020204030204"/>
                <a:ea typeface="+mn-ea"/>
                <a:cs typeface="+mn-cs"/>
              </a:rPr>
              <a:t>Stack Pointer in AVR</a:t>
            </a:r>
          </a:p>
        </p:txBody>
      </p:sp>
      <p:sp>
        <p:nvSpPr>
          <p:cNvPr id="3" name="TextBox 2">
            <a:extLst>
              <a:ext uri="{FF2B5EF4-FFF2-40B4-BE49-F238E27FC236}">
                <a16:creationId xmlns:a16="http://schemas.microsoft.com/office/drawing/2014/main" id="{23D3AEA5-8465-E5EE-634C-B83466ACE51C}"/>
              </a:ext>
            </a:extLst>
          </p:cNvPr>
          <p:cNvSpPr txBox="1"/>
          <p:nvPr/>
        </p:nvSpPr>
        <p:spPr>
          <a:xfrm>
            <a:off x="688259" y="1927122"/>
            <a:ext cx="7268913" cy="523220"/>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I/O memory space, there are two registers:</a:t>
            </a:r>
          </a:p>
        </p:txBody>
      </p:sp>
      <p:sp>
        <p:nvSpPr>
          <p:cNvPr id="4" name="TextBox 3">
            <a:extLst>
              <a:ext uri="{FF2B5EF4-FFF2-40B4-BE49-F238E27FC236}">
                <a16:creationId xmlns:a16="http://schemas.microsoft.com/office/drawing/2014/main" id="{6B51F343-0663-35BB-9D1A-03F118398BD3}"/>
              </a:ext>
            </a:extLst>
          </p:cNvPr>
          <p:cNvSpPr txBox="1"/>
          <p:nvPr/>
        </p:nvSpPr>
        <p:spPr>
          <a:xfrm>
            <a:off x="1615576" y="2538472"/>
            <a:ext cx="4558620"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1.SPL(the low byte of the SP)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2.SPH(the high byte of the SP)</a:t>
            </a:r>
          </a:p>
        </p:txBody>
      </p:sp>
      <p:pic>
        <p:nvPicPr>
          <p:cNvPr id="6" name="Picture 5" descr="A diagram of a device&#10;&#10;Description automatically generated">
            <a:extLst>
              <a:ext uri="{FF2B5EF4-FFF2-40B4-BE49-F238E27FC236}">
                <a16:creationId xmlns:a16="http://schemas.microsoft.com/office/drawing/2014/main" id="{BA423E6F-D3B6-08CA-373A-7C736DB94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885" y="4078861"/>
            <a:ext cx="6697010" cy="1515334"/>
          </a:xfrm>
          <a:prstGeom prst="rect">
            <a:avLst/>
          </a:prstGeom>
        </p:spPr>
      </p:pic>
    </p:spTree>
    <p:extLst>
      <p:ext uri="{BB962C8B-B14F-4D97-AF65-F5344CB8AC3E}">
        <p14:creationId xmlns:p14="http://schemas.microsoft.com/office/powerpoint/2010/main" val="938522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072D4-C82C-2034-F3E1-C4F4345BAA71}"/>
              </a:ext>
            </a:extLst>
          </p:cNvPr>
          <p:cNvSpPr txBox="1"/>
          <p:nvPr/>
        </p:nvSpPr>
        <p:spPr>
          <a:xfrm>
            <a:off x="3528951" y="252628"/>
            <a:ext cx="513409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Pushing onto stack</a:t>
            </a:r>
          </a:p>
        </p:txBody>
      </p:sp>
      <p:pic>
        <p:nvPicPr>
          <p:cNvPr id="4" name="Picture 3" descr="A diagram of a push operation&#10;&#10;Description automatically generated">
            <a:extLst>
              <a:ext uri="{FF2B5EF4-FFF2-40B4-BE49-F238E27FC236}">
                <a16:creationId xmlns:a16="http://schemas.microsoft.com/office/drawing/2014/main" id="{17497231-E870-5FA7-1FC6-15664186F5F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23665" y="1866900"/>
            <a:ext cx="5080000" cy="2419965"/>
          </a:xfrm>
          <a:prstGeom prst="rect">
            <a:avLst/>
          </a:prstGeom>
        </p:spPr>
      </p:pic>
      <p:sp>
        <p:nvSpPr>
          <p:cNvPr id="5" name="TextBox 4">
            <a:extLst>
              <a:ext uri="{FF2B5EF4-FFF2-40B4-BE49-F238E27FC236}">
                <a16:creationId xmlns:a16="http://schemas.microsoft.com/office/drawing/2014/main" id="{FAD4ABFB-931E-E4B6-B1C3-947E26262C7B}"/>
              </a:ext>
            </a:extLst>
          </p:cNvPr>
          <p:cNvSpPr txBox="1"/>
          <p:nvPr/>
        </p:nvSpPr>
        <p:spPr>
          <a:xfrm>
            <a:off x="6623665" y="4286865"/>
            <a:ext cx="5080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isolution.pro/es/t/data-structures-algorithms/stack-algorithm/estructura-de-datos-y-algoritmos-pila"/>
              </a:rPr>
              <a:t>This Photo</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sa/3.0/"/>
              </a:rPr>
              <a:t>CC BY-SA</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DA9BBA5-9E31-C876-A7BF-B8D3B7F1B812}"/>
              </a:ext>
            </a:extLst>
          </p:cNvPr>
          <p:cNvSpPr txBox="1"/>
          <p:nvPr/>
        </p:nvSpPr>
        <p:spPr>
          <a:xfrm>
            <a:off x="488335" y="1878109"/>
            <a:ext cx="5226880" cy="138499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storing of CPU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such as the program counter 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the stack is called a PUSH</a:t>
            </a:r>
          </a:p>
        </p:txBody>
      </p:sp>
      <p:sp>
        <p:nvSpPr>
          <p:cNvPr id="7" name="TextBox 6">
            <a:extLst>
              <a:ext uri="{FF2B5EF4-FFF2-40B4-BE49-F238E27FC236}">
                <a16:creationId xmlns:a16="http://schemas.microsoft.com/office/drawing/2014/main" id="{21AD6F19-BF72-4EB2-FD1E-A39B59ED5854}"/>
              </a:ext>
            </a:extLst>
          </p:cNvPr>
          <p:cNvSpPr txBox="1"/>
          <p:nvPr/>
        </p:nvSpPr>
        <p:spPr>
          <a:xfrm>
            <a:off x="412955" y="3518097"/>
            <a:ext cx="8745988" cy="95410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 push a register onto the stack we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use the PUSH instruction:</a:t>
            </a:r>
          </a:p>
        </p:txBody>
      </p:sp>
      <p:sp>
        <p:nvSpPr>
          <p:cNvPr id="8" name="TextBox 7">
            <a:extLst>
              <a:ext uri="{FF2B5EF4-FFF2-40B4-BE49-F238E27FC236}">
                <a16:creationId xmlns:a16="http://schemas.microsoft.com/office/drawing/2014/main" id="{9EE476FF-E15B-04ED-92E2-14A5C59576E2}"/>
              </a:ext>
            </a:extLst>
          </p:cNvPr>
          <p:cNvSpPr txBox="1"/>
          <p:nvPr/>
        </p:nvSpPr>
        <p:spPr>
          <a:xfrm>
            <a:off x="796413" y="4669148"/>
            <a:ext cx="64152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PUSH R10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;store r10 onto stack and decrement SP</a:t>
            </a:r>
          </a:p>
        </p:txBody>
      </p:sp>
    </p:spTree>
    <p:extLst>
      <p:ext uri="{BB962C8B-B14F-4D97-AF65-F5344CB8AC3E}">
        <p14:creationId xmlns:p14="http://schemas.microsoft.com/office/powerpoint/2010/main" val="35015738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63F4C-A166-5721-D605-980C5707C817}"/>
              </a:ext>
            </a:extLst>
          </p:cNvPr>
          <p:cNvSpPr txBox="1"/>
          <p:nvPr/>
        </p:nvSpPr>
        <p:spPr>
          <a:xfrm>
            <a:off x="2856627" y="328673"/>
            <a:ext cx="607736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2060"/>
                </a:solidFill>
                <a:effectLst/>
                <a:uLnTx/>
                <a:uFillTx/>
                <a:latin typeface="Calibri" panose="020F0502020204030204"/>
                <a:ea typeface="+mn-ea"/>
                <a:cs typeface="+mn-cs"/>
              </a:rPr>
              <a:t>Popping from the stack</a:t>
            </a:r>
          </a:p>
        </p:txBody>
      </p:sp>
      <p:pic>
        <p:nvPicPr>
          <p:cNvPr id="4" name="Picture 3" descr="A diagram of a stack&#10;&#10;Description automatically generated">
            <a:extLst>
              <a:ext uri="{FF2B5EF4-FFF2-40B4-BE49-F238E27FC236}">
                <a16:creationId xmlns:a16="http://schemas.microsoft.com/office/drawing/2014/main" id="{4721D9F0-5779-B200-4114-ED76AD779DD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98890" y="1714845"/>
            <a:ext cx="4728088" cy="2031246"/>
          </a:xfrm>
          <a:prstGeom prst="rect">
            <a:avLst/>
          </a:prstGeom>
        </p:spPr>
      </p:pic>
      <p:sp>
        <p:nvSpPr>
          <p:cNvPr id="5" name="TextBox 4">
            <a:extLst>
              <a:ext uri="{FF2B5EF4-FFF2-40B4-BE49-F238E27FC236}">
                <a16:creationId xmlns:a16="http://schemas.microsoft.com/office/drawing/2014/main" id="{2E982D15-BEFC-2815-B16C-157266749A7F}"/>
              </a:ext>
            </a:extLst>
          </p:cNvPr>
          <p:cNvSpPr txBox="1"/>
          <p:nvPr/>
        </p:nvSpPr>
        <p:spPr>
          <a:xfrm>
            <a:off x="7020447" y="3794613"/>
            <a:ext cx="5715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hlinkClick r:id="rId3" tooltip="https://isolution.pro/es/t/data-structures-algorithms/stack-algorithm/estructura-de-datos-y-algoritmos-pila"/>
              </a:rPr>
              <a:t>This Photo</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by Unknown Author is licensed under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hlinkClick r:id="rId4" tooltip="https://creativecommons.org/licenses/by-sa/3.0/"/>
              </a:rPr>
              <a:t>CC BY-SA</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E12D2C6-F155-EC1E-4392-E405EEE70E22}"/>
              </a:ext>
            </a:extLst>
          </p:cNvPr>
          <p:cNvSpPr txBox="1"/>
          <p:nvPr/>
        </p:nvSpPr>
        <p:spPr>
          <a:xfrm>
            <a:off x="247034" y="1995949"/>
            <a:ext cx="5648278" cy="954107"/>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loading of stack contents 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into a CPU register is called a POP</a:t>
            </a:r>
          </a:p>
        </p:txBody>
      </p:sp>
      <p:sp>
        <p:nvSpPr>
          <p:cNvPr id="7" name="TextBox 6">
            <a:extLst>
              <a:ext uri="{FF2B5EF4-FFF2-40B4-BE49-F238E27FC236}">
                <a16:creationId xmlns:a16="http://schemas.microsoft.com/office/drawing/2014/main" id="{C297FF5D-994B-6B35-0912-00BD064DCF04}"/>
              </a:ext>
            </a:extLst>
          </p:cNvPr>
          <p:cNvSpPr txBox="1"/>
          <p:nvPr/>
        </p:nvSpPr>
        <p:spPr>
          <a:xfrm>
            <a:off x="247034" y="3430891"/>
            <a:ext cx="6080254" cy="954107"/>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 retrieve a byte of a data back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stack we use the POP instruction:</a:t>
            </a:r>
          </a:p>
        </p:txBody>
      </p:sp>
      <p:sp>
        <p:nvSpPr>
          <p:cNvPr id="8" name="TextBox 7">
            <a:extLst>
              <a:ext uri="{FF2B5EF4-FFF2-40B4-BE49-F238E27FC236}">
                <a16:creationId xmlns:a16="http://schemas.microsoft.com/office/drawing/2014/main" id="{05C4BB93-289E-DE50-3F1D-32E6949F1C15}"/>
              </a:ext>
            </a:extLst>
          </p:cNvPr>
          <p:cNvSpPr txBox="1"/>
          <p:nvPr/>
        </p:nvSpPr>
        <p:spPr>
          <a:xfrm>
            <a:off x="717755" y="4664352"/>
            <a:ext cx="83097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POP R16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;increment SP and then load the top of stack to R10</a:t>
            </a:r>
          </a:p>
        </p:txBody>
      </p:sp>
    </p:spTree>
    <p:extLst>
      <p:ext uri="{BB962C8B-B14F-4D97-AF65-F5344CB8AC3E}">
        <p14:creationId xmlns:p14="http://schemas.microsoft.com/office/powerpoint/2010/main" val="30863933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349FFE-537C-4C5C-0130-CA4FF7C6D6E8}"/>
              </a:ext>
            </a:extLst>
          </p:cNvPr>
          <p:cNvSpPr txBox="1"/>
          <p:nvPr/>
        </p:nvSpPr>
        <p:spPr>
          <a:xfrm>
            <a:off x="2684207" y="511278"/>
            <a:ext cx="739305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C00000"/>
                </a:solidFill>
                <a:effectLst/>
                <a:uLnTx/>
                <a:uFillTx/>
                <a:latin typeface="Calibri" panose="020F0502020204030204"/>
                <a:ea typeface="+mn-ea"/>
                <a:cs typeface="+mn-cs"/>
              </a:rPr>
              <a:t>Initializing The Stack Pointer</a:t>
            </a:r>
          </a:p>
        </p:txBody>
      </p:sp>
      <p:sp>
        <p:nvSpPr>
          <p:cNvPr id="3" name="TextBox 2">
            <a:extLst>
              <a:ext uri="{FF2B5EF4-FFF2-40B4-BE49-F238E27FC236}">
                <a16:creationId xmlns:a16="http://schemas.microsoft.com/office/drawing/2014/main" id="{B3C03290-579F-75D0-EEA6-320A560BAF5E}"/>
              </a:ext>
            </a:extLst>
          </p:cNvPr>
          <p:cNvSpPr txBox="1"/>
          <p:nvPr/>
        </p:nvSpPr>
        <p:spPr>
          <a:xfrm>
            <a:off x="1480542" y="1916668"/>
            <a:ext cx="4021037" cy="523220"/>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To initialize the SP, load</a:t>
            </a:r>
          </a:p>
        </p:txBody>
      </p:sp>
      <p:sp>
        <p:nvSpPr>
          <p:cNvPr id="4" name="TextBox 3">
            <a:extLst>
              <a:ext uri="{FF2B5EF4-FFF2-40B4-BE49-F238E27FC236}">
                <a16:creationId xmlns:a16="http://schemas.microsoft.com/office/drawing/2014/main" id="{3C080DAF-6268-1D50-53BA-64549D02B8A8}"/>
              </a:ext>
            </a:extLst>
          </p:cNvPr>
          <p:cNvSpPr txBox="1"/>
          <p:nvPr/>
        </p:nvSpPr>
        <p:spPr>
          <a:xfrm>
            <a:off x="2164718" y="2557807"/>
            <a:ext cx="6398418" cy="1384995"/>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The high byte of RAMEND into SPH and </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The low byte of RAMEND into SPL.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59F8D014-F4A4-ECE2-ACA0-0423F3B9DC7B}"/>
              </a:ext>
            </a:extLst>
          </p:cNvPr>
          <p:cNvGraphicFramePr>
            <a:graphicFrameLocks noGrp="1"/>
          </p:cNvGraphicFramePr>
          <p:nvPr/>
        </p:nvGraphicFramePr>
        <p:xfrm>
          <a:off x="1991051" y="3802954"/>
          <a:ext cx="8036231" cy="2286000"/>
        </p:xfrm>
        <a:graphic>
          <a:graphicData uri="http://schemas.openxmlformats.org/drawingml/2006/table">
            <a:tbl>
              <a:tblPr firstRow="1" bandRow="1">
                <a:tableStyleId>{5C22544A-7EE6-4342-B048-85BDC9FD1C3A}</a:tableStyleId>
              </a:tblPr>
              <a:tblGrid>
                <a:gridCol w="8036231">
                  <a:extLst>
                    <a:ext uri="{9D8B030D-6E8A-4147-A177-3AD203B41FA5}">
                      <a16:colId xmlns:a16="http://schemas.microsoft.com/office/drawing/2014/main" val="3720710439"/>
                    </a:ext>
                  </a:extLst>
                </a:gridCol>
              </a:tblGrid>
              <a:tr h="557652">
                <a:tc>
                  <a:txBody>
                    <a:bodyPr/>
                    <a:lstStyle/>
                    <a:p>
                      <a:r>
                        <a:rPr lang="en-US" dirty="0"/>
                        <a:t>; AVR Assembly Code to Initialize Stack Pointer</a:t>
                      </a:r>
                    </a:p>
                    <a:p>
                      <a:endParaRPr lang="en-US" dirty="0"/>
                    </a:p>
                    <a:p>
                      <a:r>
                        <a:rPr lang="en-US" dirty="0"/>
                        <a:t>LDI  R16, HIGH(RAMEND)  ; Load high byte of RAMEND into register R16</a:t>
                      </a:r>
                    </a:p>
                    <a:p>
                      <a:r>
                        <a:rPr lang="en-US" dirty="0"/>
                        <a:t>OUT  SPH, R16            ; Set SPH to the high byte of RAMEND</a:t>
                      </a:r>
                    </a:p>
                    <a:p>
                      <a:endParaRPr lang="en-US" dirty="0"/>
                    </a:p>
                    <a:p>
                      <a:r>
                        <a:rPr lang="en-US" dirty="0"/>
                        <a:t>LDI  R16, LOW(RAMEND)   ; Load low byte of RAMEND into register R16</a:t>
                      </a:r>
                    </a:p>
                    <a:p>
                      <a:r>
                        <a:rPr lang="en-US" dirty="0"/>
                        <a:t>OUT  SPL, R16            ; Set SPL to the low byte of RAMEND</a:t>
                      </a:r>
                    </a:p>
                    <a:p>
                      <a:endParaRPr lang="en-US" dirty="0"/>
                    </a:p>
                  </a:txBody>
                  <a:tcPr/>
                </a:tc>
                <a:extLst>
                  <a:ext uri="{0D108BD9-81ED-4DB2-BD59-A6C34878D82A}">
                    <a16:rowId xmlns:a16="http://schemas.microsoft.com/office/drawing/2014/main" val="841925245"/>
                  </a:ext>
                </a:extLst>
              </a:tr>
            </a:tbl>
          </a:graphicData>
        </a:graphic>
      </p:graphicFrame>
    </p:spTree>
    <p:extLst>
      <p:ext uri="{BB962C8B-B14F-4D97-AF65-F5344CB8AC3E}">
        <p14:creationId xmlns:p14="http://schemas.microsoft.com/office/powerpoint/2010/main" val="2090918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EA97A4-60E1-1F7B-9F0E-1FD51D522572}"/>
              </a:ext>
            </a:extLst>
          </p:cNvPr>
          <p:cNvSpPr txBox="1"/>
          <p:nvPr/>
        </p:nvSpPr>
        <p:spPr>
          <a:xfrm>
            <a:off x="1094150" y="1531044"/>
            <a:ext cx="25705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INCLUDE "M32DEF. INC"</a:t>
            </a:r>
          </a:p>
        </p:txBody>
      </p:sp>
      <p:sp>
        <p:nvSpPr>
          <p:cNvPr id="3" name="TextBox 2">
            <a:extLst>
              <a:ext uri="{FF2B5EF4-FFF2-40B4-BE49-F238E27FC236}">
                <a16:creationId xmlns:a16="http://schemas.microsoft.com/office/drawing/2014/main" id="{F5C07AF8-FB9A-4876-E1D0-4B832F39A366}"/>
              </a:ext>
            </a:extLst>
          </p:cNvPr>
          <p:cNvSpPr txBox="1"/>
          <p:nvPr/>
        </p:nvSpPr>
        <p:spPr>
          <a:xfrm>
            <a:off x="779829" y="501445"/>
            <a:ext cx="208294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Example:</a:t>
            </a:r>
          </a:p>
        </p:txBody>
      </p:sp>
      <p:sp>
        <p:nvSpPr>
          <p:cNvPr id="5" name="TextBox 4">
            <a:extLst>
              <a:ext uri="{FF2B5EF4-FFF2-40B4-BE49-F238E27FC236}">
                <a16:creationId xmlns:a16="http://schemas.microsoft.com/office/drawing/2014/main" id="{C2C8B951-70A5-FC26-D9EF-844EB58535DE}"/>
              </a:ext>
            </a:extLst>
          </p:cNvPr>
          <p:cNvSpPr txBox="1"/>
          <p:nvPr/>
        </p:nvSpPr>
        <p:spPr>
          <a:xfrm>
            <a:off x="1632155" y="1828799"/>
            <a:ext cx="2868093" cy="39703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.ORG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LDI       R16, HIGH (RAMEND)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     SPH, R16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LDI       R16, LOW (RAMEND)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     SPL, R16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LDI       R31,0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LDI       R20, 0x21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LDI       R22, 0x66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PUSH   R20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PUSH   R22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LDI       R20,0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LDI       R22,0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POP     R22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POP     R31</a:t>
            </a:r>
          </a:p>
        </p:txBody>
      </p:sp>
      <p:pic>
        <p:nvPicPr>
          <p:cNvPr id="7" name="Picture 6" descr="A white sheet of paper with black text&#10;&#10;Description automatically generated">
            <a:extLst>
              <a:ext uri="{FF2B5EF4-FFF2-40B4-BE49-F238E27FC236}">
                <a16:creationId xmlns:a16="http://schemas.microsoft.com/office/drawing/2014/main" id="{0697C1CE-5566-336F-CEC6-2542932C5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576" y="924522"/>
            <a:ext cx="4077269" cy="5500570"/>
          </a:xfrm>
          <a:prstGeom prst="rect">
            <a:avLst/>
          </a:prstGeom>
        </p:spPr>
      </p:pic>
    </p:spTree>
    <p:extLst>
      <p:ext uri="{BB962C8B-B14F-4D97-AF65-F5344CB8AC3E}">
        <p14:creationId xmlns:p14="http://schemas.microsoft.com/office/powerpoint/2010/main" val="42561234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9B5334-7EDD-9CDD-E1F3-BD4B99A67BDE}"/>
              </a:ext>
            </a:extLst>
          </p:cNvPr>
          <p:cNvSpPr txBox="1"/>
          <p:nvPr/>
        </p:nvSpPr>
        <p:spPr>
          <a:xfrm>
            <a:off x="3087329" y="501446"/>
            <a:ext cx="598381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990099"/>
                </a:solidFill>
                <a:effectLst/>
                <a:uLnTx/>
                <a:uFillTx/>
                <a:latin typeface="Calibri" panose="020F0502020204030204"/>
                <a:ea typeface="+mn-ea"/>
                <a:cs typeface="+mn-cs"/>
              </a:rPr>
              <a:t>CALL &amp; RET Instruction</a:t>
            </a:r>
          </a:p>
        </p:txBody>
      </p:sp>
      <p:sp>
        <p:nvSpPr>
          <p:cNvPr id="3" name="TextBox 2">
            <a:extLst>
              <a:ext uri="{FF2B5EF4-FFF2-40B4-BE49-F238E27FC236}">
                <a16:creationId xmlns:a16="http://schemas.microsoft.com/office/drawing/2014/main" id="{FA359649-7DDB-C4BD-0DAC-D3A471E74F15}"/>
              </a:ext>
            </a:extLst>
          </p:cNvPr>
          <p:cNvSpPr txBox="1"/>
          <p:nvPr/>
        </p:nvSpPr>
        <p:spPr>
          <a:xfrm>
            <a:off x="973394" y="1720646"/>
            <a:ext cx="5335948" cy="4647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1. CALL Instruction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Usage:</a:t>
            </a: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Initiates a subroutine call, transferring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control to a specified subroutine.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Format:</a:t>
            </a: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CALL </a:t>
            </a:r>
            <a:r>
              <a:rPr kumimoji="0" lang="en-US" sz="20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Target_Subroutine_Address</a:t>
            </a:r>
            <a:endPar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Effect on Stack:</a:t>
            </a:r>
            <a:endPar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Pushes the return address onto the stack.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Updates the Stack Pointer (SP).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2. RET Instruction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Usage:</a:t>
            </a: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Returns from a subroutine, resuming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execution from the saved return address.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Format:</a:t>
            </a: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RET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Effect on Stack:</a:t>
            </a:r>
            <a:endPar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Pops the return address from the stack.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Updates the Stack Pointer (SP).</a:t>
            </a:r>
          </a:p>
        </p:txBody>
      </p:sp>
      <p:graphicFrame>
        <p:nvGraphicFramePr>
          <p:cNvPr id="4" name="Table 3">
            <a:extLst>
              <a:ext uri="{FF2B5EF4-FFF2-40B4-BE49-F238E27FC236}">
                <a16:creationId xmlns:a16="http://schemas.microsoft.com/office/drawing/2014/main" id="{D0BD73DA-970A-1EEC-5530-2CCE67D8EECF}"/>
              </a:ext>
            </a:extLst>
          </p:cNvPr>
          <p:cNvGraphicFramePr>
            <a:graphicFrameLocks noGrp="1"/>
          </p:cNvGraphicFramePr>
          <p:nvPr/>
        </p:nvGraphicFramePr>
        <p:xfrm>
          <a:off x="6968104" y="2185571"/>
          <a:ext cx="4889600" cy="3383280"/>
        </p:xfrm>
        <a:graphic>
          <a:graphicData uri="http://schemas.openxmlformats.org/drawingml/2006/table">
            <a:tbl>
              <a:tblPr firstRow="1" bandRow="1">
                <a:tableStyleId>{5C22544A-7EE6-4342-B048-85BDC9FD1C3A}</a:tableStyleId>
              </a:tblPr>
              <a:tblGrid>
                <a:gridCol w="4889600">
                  <a:extLst>
                    <a:ext uri="{9D8B030D-6E8A-4147-A177-3AD203B41FA5}">
                      <a16:colId xmlns:a16="http://schemas.microsoft.com/office/drawing/2014/main" val="2767381113"/>
                    </a:ext>
                  </a:extLst>
                </a:gridCol>
              </a:tblGrid>
              <a:tr h="370840">
                <a:tc>
                  <a:txBody>
                    <a:bodyPr/>
                    <a:lstStyle/>
                    <a:p>
                      <a:r>
                        <a:rPr lang="en-US" dirty="0"/>
                        <a:t>; Example Subroutine Call and Return</a:t>
                      </a:r>
                    </a:p>
                    <a:p>
                      <a:endParaRPr lang="en-US" dirty="0"/>
                    </a:p>
                    <a:p>
                      <a:r>
                        <a:rPr lang="en-US" dirty="0"/>
                        <a:t>Main:</a:t>
                      </a:r>
                    </a:p>
                    <a:p>
                      <a:r>
                        <a:rPr lang="en-US" dirty="0"/>
                        <a:t>    CALL </a:t>
                      </a:r>
                      <a:r>
                        <a:rPr lang="en-US" dirty="0" err="1"/>
                        <a:t>MySubroutine</a:t>
                      </a:r>
                      <a:r>
                        <a:rPr lang="en-US" dirty="0"/>
                        <a:t>     ; Call subroutine</a:t>
                      </a:r>
                    </a:p>
                    <a:p>
                      <a:r>
                        <a:rPr lang="en-US" dirty="0"/>
                        <a:t>    ; Continue with the main program</a:t>
                      </a:r>
                    </a:p>
                    <a:p>
                      <a:r>
                        <a:rPr lang="en-US" dirty="0"/>
                        <a:t>    ...</a:t>
                      </a:r>
                    </a:p>
                    <a:p>
                      <a:endParaRPr lang="en-US" dirty="0"/>
                    </a:p>
                    <a:p>
                      <a:r>
                        <a:rPr lang="en-US" dirty="0" err="1"/>
                        <a:t>MySubroutine</a:t>
                      </a:r>
                      <a:r>
                        <a:rPr lang="en-US" dirty="0"/>
                        <a:t>:</a:t>
                      </a:r>
                    </a:p>
                    <a:p>
                      <a:r>
                        <a:rPr lang="en-US" dirty="0"/>
                        <a:t>    ; Subroutine code here</a:t>
                      </a:r>
                    </a:p>
                    <a:p>
                      <a:r>
                        <a:rPr lang="en-US" dirty="0"/>
                        <a:t>    ...</a:t>
                      </a:r>
                    </a:p>
                    <a:p>
                      <a:r>
                        <a:rPr lang="en-US" dirty="0"/>
                        <a:t>    RET                   ; Return from subroutine</a:t>
                      </a:r>
                    </a:p>
                    <a:p>
                      <a:endParaRPr lang="en-US" dirty="0"/>
                    </a:p>
                  </a:txBody>
                  <a:tcPr/>
                </a:tc>
                <a:extLst>
                  <a:ext uri="{0D108BD9-81ED-4DB2-BD59-A6C34878D82A}">
                    <a16:rowId xmlns:a16="http://schemas.microsoft.com/office/drawing/2014/main" val="1768303738"/>
                  </a:ext>
                </a:extLst>
              </a:tr>
            </a:tbl>
          </a:graphicData>
        </a:graphic>
      </p:graphicFrame>
    </p:spTree>
    <p:extLst>
      <p:ext uri="{BB962C8B-B14F-4D97-AF65-F5344CB8AC3E}">
        <p14:creationId xmlns:p14="http://schemas.microsoft.com/office/powerpoint/2010/main" val="16460803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F77F88-40BC-09B5-0E45-6651DF26587D}"/>
              </a:ext>
            </a:extLst>
          </p:cNvPr>
          <p:cNvSpPr txBox="1"/>
          <p:nvPr/>
        </p:nvSpPr>
        <p:spPr>
          <a:xfrm>
            <a:off x="950508" y="1598876"/>
            <a:ext cx="3230500"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Calling many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subroutines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from the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program</a:t>
            </a:r>
          </a:p>
        </p:txBody>
      </p:sp>
      <p:pic>
        <p:nvPicPr>
          <p:cNvPr id="4" name="Picture 3" descr="A screenshot of a computer program&#10;&#10;Description automatically generated">
            <a:extLst>
              <a:ext uri="{FF2B5EF4-FFF2-40B4-BE49-F238E27FC236}">
                <a16:creationId xmlns:a16="http://schemas.microsoft.com/office/drawing/2014/main" id="{D65F17FD-ABA8-9E2A-6B30-7F71B29C4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220" y="489625"/>
            <a:ext cx="5991066" cy="5878749"/>
          </a:xfrm>
          <a:prstGeom prst="rect">
            <a:avLst/>
          </a:prstGeom>
        </p:spPr>
      </p:pic>
    </p:spTree>
    <p:extLst>
      <p:ext uri="{BB962C8B-B14F-4D97-AF65-F5344CB8AC3E}">
        <p14:creationId xmlns:p14="http://schemas.microsoft.com/office/powerpoint/2010/main" val="4085132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0C488B-0E64-4A6E-CA89-766E1CA86D71}"/>
              </a:ext>
            </a:extLst>
          </p:cNvPr>
          <p:cNvSpPr txBox="1"/>
          <p:nvPr/>
        </p:nvSpPr>
        <p:spPr>
          <a:xfrm>
            <a:off x="3504784" y="197126"/>
            <a:ext cx="456939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RCALL Instruction</a:t>
            </a:r>
          </a:p>
        </p:txBody>
      </p:sp>
      <p:sp>
        <p:nvSpPr>
          <p:cNvPr id="3" name="TextBox 2">
            <a:extLst>
              <a:ext uri="{FF2B5EF4-FFF2-40B4-BE49-F238E27FC236}">
                <a16:creationId xmlns:a16="http://schemas.microsoft.com/office/drawing/2014/main" id="{64B95C2A-DFAA-36B7-1E4A-120AFE5B9A07}"/>
              </a:ext>
            </a:extLst>
          </p:cNvPr>
          <p:cNvSpPr txBox="1"/>
          <p:nvPr/>
        </p:nvSpPr>
        <p:spPr>
          <a:xfrm>
            <a:off x="639096" y="1887795"/>
            <a:ext cx="4865627" cy="523220"/>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lumMod val="95000"/>
                    <a:lumOff val="5000"/>
                  </a:prstClr>
                </a:solidFill>
                <a:effectLst/>
                <a:uLnTx/>
                <a:uFillTx/>
                <a:latin typeface="Söhne"/>
                <a:ea typeface="+mn-ea"/>
                <a:cs typeface="+mn-cs"/>
              </a:rPr>
              <a:t>RCALL is a 2-byte instruction.</a:t>
            </a:r>
            <a:endParaRPr kumimoji="0" lang="en-US" sz="2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0B8C9E4-00BA-5B79-A80F-126452FD95F8}"/>
              </a:ext>
            </a:extLst>
          </p:cNvPr>
          <p:cNvSpPr txBox="1"/>
          <p:nvPr/>
        </p:nvSpPr>
        <p:spPr>
          <a:xfrm>
            <a:off x="639096" y="2727757"/>
            <a:ext cx="5150384" cy="2246769"/>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lumMod val="95000"/>
                    <a:lumOff val="5000"/>
                  </a:prstClr>
                </a:solidFill>
                <a:effectLst/>
                <a:uLnTx/>
                <a:uFillTx/>
                <a:latin typeface="Söhne"/>
                <a:ea typeface="+mn-ea"/>
                <a:cs typeface="+mn-cs"/>
              </a:rPr>
              <a:t>Uses 12 bits for the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95000"/>
                    <a:lumOff val="5000"/>
                  </a:prstClr>
                </a:solidFill>
                <a:effectLst/>
                <a:uLnTx/>
                <a:uFillTx/>
                <a:latin typeface="Söhne"/>
                <a:ea typeface="+mn-ea"/>
                <a:cs typeface="+mn-cs"/>
              </a:rPr>
              <a:t>      within the 2-byte instruction.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lumMod val="95000"/>
                  <a:lumOff val="5000"/>
                </a:prstClr>
              </a:solidFill>
              <a:effectLst/>
              <a:uLnTx/>
              <a:uFillTx/>
              <a:latin typeface="Söhn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lumMod val="95000"/>
                    <a:lumOff val="5000"/>
                  </a:prstClr>
                </a:solidFill>
                <a:effectLst/>
                <a:uLnTx/>
                <a:uFillTx/>
                <a:latin typeface="Söhne"/>
                <a:ea typeface="+mn-ea"/>
                <a:cs typeface="+mn-cs"/>
              </a:rPr>
              <a:t>Target address range: -2048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95000"/>
                    <a:lumOff val="5000"/>
                  </a:prstClr>
                </a:solidFill>
                <a:effectLst/>
                <a:uLnTx/>
                <a:uFillTx/>
                <a:latin typeface="Söhne"/>
                <a:ea typeface="+mn-ea"/>
                <a:cs typeface="+mn-cs"/>
              </a:rPr>
              <a:t>       +2047 words relative.</a:t>
            </a:r>
          </a:p>
        </p:txBody>
      </p:sp>
      <p:graphicFrame>
        <p:nvGraphicFramePr>
          <p:cNvPr id="5" name="Table 4">
            <a:extLst>
              <a:ext uri="{FF2B5EF4-FFF2-40B4-BE49-F238E27FC236}">
                <a16:creationId xmlns:a16="http://schemas.microsoft.com/office/drawing/2014/main" id="{388F1BA6-0338-A38F-AC53-8B74CED79E8D}"/>
              </a:ext>
            </a:extLst>
          </p:cNvPr>
          <p:cNvGraphicFramePr>
            <a:graphicFrameLocks noGrp="1"/>
          </p:cNvGraphicFramePr>
          <p:nvPr/>
        </p:nvGraphicFramePr>
        <p:xfrm>
          <a:off x="6402522" y="1887795"/>
          <a:ext cx="5456904" cy="3108960"/>
        </p:xfrm>
        <a:graphic>
          <a:graphicData uri="http://schemas.openxmlformats.org/drawingml/2006/table">
            <a:tbl>
              <a:tblPr firstRow="1" bandRow="1">
                <a:tableStyleId>{5C22544A-7EE6-4342-B048-85BDC9FD1C3A}</a:tableStyleId>
              </a:tblPr>
              <a:tblGrid>
                <a:gridCol w="5456904">
                  <a:extLst>
                    <a:ext uri="{9D8B030D-6E8A-4147-A177-3AD203B41FA5}">
                      <a16:colId xmlns:a16="http://schemas.microsoft.com/office/drawing/2014/main" val="1619173580"/>
                    </a:ext>
                  </a:extLst>
                </a:gridCol>
              </a:tblGrid>
              <a:tr h="2792360">
                <a:tc>
                  <a:txBody>
                    <a:bodyPr/>
                    <a:lstStyle/>
                    <a:p>
                      <a:r>
                        <a:rPr lang="en-US" dirty="0"/>
                        <a:t>Main:</a:t>
                      </a:r>
                    </a:p>
                    <a:p>
                      <a:r>
                        <a:rPr lang="en-US" dirty="0"/>
                        <a:t>    RCALL </a:t>
                      </a:r>
                      <a:r>
                        <a:rPr lang="en-US" dirty="0" err="1"/>
                        <a:t>Near_Subroutine</a:t>
                      </a:r>
                      <a:r>
                        <a:rPr lang="en-US" dirty="0"/>
                        <a:t>   ; Relative call to a nearby subroutine</a:t>
                      </a:r>
                    </a:p>
                    <a:p>
                      <a:r>
                        <a:rPr lang="en-US" dirty="0"/>
                        <a:t>    ; Continue with the main program</a:t>
                      </a:r>
                    </a:p>
                    <a:p>
                      <a:r>
                        <a:rPr lang="en-US" dirty="0"/>
                        <a:t>    ...</a:t>
                      </a:r>
                    </a:p>
                    <a:p>
                      <a:endParaRPr lang="en-US" dirty="0"/>
                    </a:p>
                    <a:p>
                      <a:r>
                        <a:rPr lang="en-US" dirty="0" err="1"/>
                        <a:t>Near_Subroutine</a:t>
                      </a:r>
                      <a:r>
                        <a:rPr lang="en-US" dirty="0"/>
                        <a:t>:</a:t>
                      </a:r>
                    </a:p>
                    <a:p>
                      <a:r>
                        <a:rPr lang="en-US" dirty="0"/>
                        <a:t>    ; Subroutine code here</a:t>
                      </a:r>
                    </a:p>
                    <a:p>
                      <a:r>
                        <a:rPr lang="en-US" dirty="0"/>
                        <a:t>    ...</a:t>
                      </a:r>
                    </a:p>
                    <a:p>
                      <a:r>
                        <a:rPr lang="en-US" dirty="0"/>
                        <a:t>    RET                     ; Return from subroutine</a:t>
                      </a:r>
                    </a:p>
                    <a:p>
                      <a:endParaRPr lang="en-US" dirty="0"/>
                    </a:p>
                  </a:txBody>
                  <a:tcPr/>
                </a:tc>
                <a:extLst>
                  <a:ext uri="{0D108BD9-81ED-4DB2-BD59-A6C34878D82A}">
                    <a16:rowId xmlns:a16="http://schemas.microsoft.com/office/drawing/2014/main" val="3606062004"/>
                  </a:ext>
                </a:extLst>
              </a:tr>
            </a:tbl>
          </a:graphicData>
        </a:graphic>
      </p:graphicFrame>
      <p:sp>
        <p:nvSpPr>
          <p:cNvPr id="6" name="TextBox 5">
            <a:extLst>
              <a:ext uri="{FF2B5EF4-FFF2-40B4-BE49-F238E27FC236}">
                <a16:creationId xmlns:a16="http://schemas.microsoft.com/office/drawing/2014/main" id="{113A2F79-4489-3D1C-DBF2-2663C0D811F1}"/>
              </a:ext>
            </a:extLst>
          </p:cNvPr>
          <p:cNvSpPr txBox="1"/>
          <p:nvPr/>
        </p:nvSpPr>
        <p:spPr>
          <a:xfrm>
            <a:off x="639096" y="5291268"/>
            <a:ext cx="11270137" cy="954107"/>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target address for CALL can be anywhere within 4M address space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the AVR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whileThe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target address of RCALL must be within a 4k range.</a:t>
            </a:r>
          </a:p>
        </p:txBody>
      </p:sp>
    </p:spTree>
    <p:extLst>
      <p:ext uri="{BB962C8B-B14F-4D97-AF65-F5344CB8AC3E}">
        <p14:creationId xmlns:p14="http://schemas.microsoft.com/office/powerpoint/2010/main" val="13783379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573739" y="744071"/>
            <a:ext cx="10524565" cy="2008274"/>
          </a:xfrm>
        </p:spPr>
        <p:txBody>
          <a:bodyPr/>
          <a:lstStyle/>
          <a:p>
            <a:r>
              <a:rPr lang="en-US" sz="3200" dirty="0">
                <a:solidFill>
                  <a:srgbClr val="C00000"/>
                </a:solidFill>
              </a:rPr>
              <a:t>Topic</a:t>
            </a:r>
            <a:br>
              <a:rPr lang="en-US" sz="1600" dirty="0"/>
            </a:br>
            <a:r>
              <a:rPr lang="en-US" sz="1600" dirty="0"/>
              <a:t>2. Microcontroller Architecture &amp; General-Purpose Registers in Microcontroller</a:t>
            </a:r>
            <a:br>
              <a:rPr lang="en-US" dirty="0"/>
            </a:br>
            <a:endParaRPr lang="en-US" dirty="0"/>
          </a:p>
        </p:txBody>
      </p:sp>
      <p:sp>
        <p:nvSpPr>
          <p:cNvPr id="5" name="Subtitle 4">
            <a:extLst>
              <a:ext uri="{FF2B5EF4-FFF2-40B4-BE49-F238E27FC236}">
                <a16:creationId xmlns:a16="http://schemas.microsoft.com/office/drawing/2014/main" id="{CB382FED-7709-D871-C461-4FB152DA2B27}"/>
              </a:ext>
            </a:extLst>
          </p:cNvPr>
          <p:cNvSpPr>
            <a:spLocks noGrp="1"/>
          </p:cNvSpPr>
          <p:nvPr>
            <p:ph type="subTitle" idx="1"/>
          </p:nvPr>
        </p:nvSpPr>
        <p:spPr>
          <a:xfrm>
            <a:off x="3828735" y="3217970"/>
            <a:ext cx="4014575" cy="2008274"/>
          </a:xfrm>
        </p:spPr>
        <p:txBody>
          <a:bodyPr/>
          <a:lstStyle/>
          <a:p>
            <a:r>
              <a:rPr lang="en-US" dirty="0">
                <a:solidFill>
                  <a:srgbClr val="202C8F"/>
                </a:solidFill>
                <a:highlight>
                  <a:srgbClr val="FDFBF6"/>
                </a:highlight>
              </a:rPr>
              <a:t>Presented By,</a:t>
            </a:r>
          </a:p>
          <a:p>
            <a:r>
              <a:rPr lang="en-US" dirty="0">
                <a:solidFill>
                  <a:srgbClr val="202C8F"/>
                </a:solidFill>
                <a:highlight>
                  <a:srgbClr val="FDFBF6"/>
                </a:highlight>
              </a:rPr>
              <a:t>Farzana Haider</a:t>
            </a:r>
          </a:p>
          <a:p>
            <a:r>
              <a:rPr lang="en-US" dirty="0">
                <a:solidFill>
                  <a:srgbClr val="202C8F"/>
                </a:solidFill>
                <a:highlight>
                  <a:srgbClr val="FDFBF6"/>
                </a:highlight>
              </a:rPr>
              <a:t>Roll:2003026</a:t>
            </a:r>
          </a:p>
          <a:p>
            <a:r>
              <a:rPr lang="en-US" dirty="0">
                <a:solidFill>
                  <a:srgbClr val="202C8F"/>
                </a:solidFill>
                <a:highlight>
                  <a:srgbClr val="FDFBF6"/>
                </a:highlight>
              </a:rPr>
              <a:t>Section: A</a:t>
            </a:r>
          </a:p>
          <a:p>
            <a:r>
              <a:rPr lang="en-US" dirty="0">
                <a:solidFill>
                  <a:srgbClr val="202C8F"/>
                </a:solidFill>
                <a:highlight>
                  <a:srgbClr val="FDFBF6"/>
                </a:highlight>
              </a:rPr>
              <a:t>CSE 20</a:t>
            </a:r>
          </a:p>
        </p:txBody>
      </p:sp>
    </p:spTree>
    <p:extLst>
      <p:ext uri="{BB962C8B-B14F-4D97-AF65-F5344CB8AC3E}">
        <p14:creationId xmlns:p14="http://schemas.microsoft.com/office/powerpoint/2010/main" val="2131568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0A2B9-6DF2-AD75-D5D2-C10464B9D7CC}"/>
              </a:ext>
            </a:extLst>
          </p:cNvPr>
          <p:cNvSpPr txBox="1"/>
          <p:nvPr/>
        </p:nvSpPr>
        <p:spPr>
          <a:xfrm>
            <a:off x="3898379" y="146592"/>
            <a:ext cx="439524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2060"/>
                </a:solidFill>
                <a:effectLst/>
                <a:uLnTx/>
                <a:uFillTx/>
                <a:latin typeface="Calibri" panose="020F0502020204030204"/>
                <a:ea typeface="+mn-ea"/>
                <a:cs typeface="+mn-cs"/>
              </a:rPr>
              <a:t>ICALL Instruction</a:t>
            </a:r>
          </a:p>
        </p:txBody>
      </p:sp>
      <p:sp>
        <p:nvSpPr>
          <p:cNvPr id="9" name="TextBox 8">
            <a:extLst>
              <a:ext uri="{FF2B5EF4-FFF2-40B4-BE49-F238E27FC236}">
                <a16:creationId xmlns:a16="http://schemas.microsoft.com/office/drawing/2014/main" id="{4745EFFC-730E-392D-D297-B56E6C9C56B3}"/>
              </a:ext>
            </a:extLst>
          </p:cNvPr>
          <p:cNvSpPr txBox="1"/>
          <p:nvPr/>
        </p:nvSpPr>
        <p:spPr>
          <a:xfrm>
            <a:off x="559801" y="1361735"/>
            <a:ext cx="4633961" cy="1384995"/>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Indirect call of a subroutine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pointed to by the Z pointer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(16bit) register .</a:t>
            </a:r>
          </a:p>
        </p:txBody>
      </p:sp>
      <p:sp>
        <p:nvSpPr>
          <p:cNvPr id="10" name="TextBox 9">
            <a:extLst>
              <a:ext uri="{FF2B5EF4-FFF2-40B4-BE49-F238E27FC236}">
                <a16:creationId xmlns:a16="http://schemas.microsoft.com/office/drawing/2014/main" id="{57FE79E7-BD60-1687-A0C4-8F3B6BFBA804}"/>
              </a:ext>
            </a:extLst>
          </p:cNvPr>
          <p:cNvSpPr txBox="1"/>
          <p:nvPr/>
        </p:nvSpPr>
        <p:spPr>
          <a:xfrm>
            <a:off x="0" y="2883607"/>
            <a:ext cx="5281895" cy="1384995"/>
          </a:xfrm>
          <a:prstGeom prst="rect">
            <a:avLst/>
          </a:prstGeom>
          <a:noFill/>
        </p:spPr>
        <p:txBody>
          <a:bodyPr wrap="none" rtlCol="0">
            <a:spAutoFit/>
          </a:bodyPr>
          <a:lstStyle/>
          <a:p>
            <a:pPr marL="914400" marR="0" lvl="1"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‘ICALL’ doesn’t automatically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manage the stack for return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addresses.</a:t>
            </a:r>
          </a:p>
        </p:txBody>
      </p:sp>
      <p:pic>
        <p:nvPicPr>
          <p:cNvPr id="12" name="Picture 11" descr="A diagram of a computer program&#10;&#10;Description automatically generated">
            <a:extLst>
              <a:ext uri="{FF2B5EF4-FFF2-40B4-BE49-F238E27FC236}">
                <a16:creationId xmlns:a16="http://schemas.microsoft.com/office/drawing/2014/main" id="{E29BF214-9C32-3772-E4DB-FA571EB10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30" y="4526496"/>
            <a:ext cx="5083570" cy="1608834"/>
          </a:xfrm>
          <a:prstGeom prst="rect">
            <a:avLst/>
          </a:prstGeom>
        </p:spPr>
      </p:pic>
      <p:graphicFrame>
        <p:nvGraphicFramePr>
          <p:cNvPr id="13" name="Table 12">
            <a:extLst>
              <a:ext uri="{FF2B5EF4-FFF2-40B4-BE49-F238E27FC236}">
                <a16:creationId xmlns:a16="http://schemas.microsoft.com/office/drawing/2014/main" id="{8FEB0065-6EB8-68CA-4AB7-8C3412FD9E8D}"/>
              </a:ext>
            </a:extLst>
          </p:cNvPr>
          <p:cNvGraphicFramePr>
            <a:graphicFrameLocks noGrp="1"/>
          </p:cNvGraphicFramePr>
          <p:nvPr/>
        </p:nvGraphicFramePr>
        <p:xfrm>
          <a:off x="7267707" y="1538919"/>
          <a:ext cx="4585097" cy="4480560"/>
        </p:xfrm>
        <a:graphic>
          <a:graphicData uri="http://schemas.openxmlformats.org/drawingml/2006/table">
            <a:tbl>
              <a:tblPr firstRow="1" bandRow="1">
                <a:tableStyleId>{5C22544A-7EE6-4342-B048-85BDC9FD1C3A}</a:tableStyleId>
              </a:tblPr>
              <a:tblGrid>
                <a:gridCol w="4585097">
                  <a:extLst>
                    <a:ext uri="{9D8B030D-6E8A-4147-A177-3AD203B41FA5}">
                      <a16:colId xmlns:a16="http://schemas.microsoft.com/office/drawing/2014/main" val="2982939346"/>
                    </a:ext>
                  </a:extLst>
                </a:gridCol>
              </a:tblGrid>
              <a:tr h="333422">
                <a:tc>
                  <a:txBody>
                    <a:bodyPr/>
                    <a:lstStyle/>
                    <a:p>
                      <a:r>
                        <a:rPr lang="en-US" dirty="0"/>
                        <a:t>Main:</a:t>
                      </a:r>
                    </a:p>
                    <a:p>
                      <a:r>
                        <a:rPr lang="en-US" dirty="0"/>
                        <a:t>    ; Load target address into Z register</a:t>
                      </a:r>
                    </a:p>
                    <a:p>
                      <a:r>
                        <a:rPr lang="en-US" dirty="0"/>
                        <a:t>    </a:t>
                      </a:r>
                      <a:r>
                        <a:rPr lang="en-US" dirty="0" err="1"/>
                        <a:t>ldi</a:t>
                      </a:r>
                      <a:r>
                        <a:rPr lang="en-US" dirty="0"/>
                        <a:t> ZH, high(</a:t>
                      </a:r>
                      <a:r>
                        <a:rPr lang="en-US" dirty="0" err="1"/>
                        <a:t>Target_Subroutine</a:t>
                      </a:r>
                      <a:r>
                        <a:rPr lang="en-US" dirty="0"/>
                        <a:t>)</a:t>
                      </a:r>
                    </a:p>
                    <a:p>
                      <a:r>
                        <a:rPr lang="en-US" dirty="0"/>
                        <a:t>    </a:t>
                      </a:r>
                      <a:r>
                        <a:rPr lang="en-US" dirty="0" err="1"/>
                        <a:t>ldi</a:t>
                      </a:r>
                      <a:r>
                        <a:rPr lang="en-US" dirty="0"/>
                        <a:t> ZL, low(</a:t>
                      </a:r>
                      <a:r>
                        <a:rPr lang="en-US" dirty="0" err="1"/>
                        <a:t>Target_Subroutine</a:t>
                      </a:r>
                      <a:r>
                        <a:rPr lang="en-US" dirty="0"/>
                        <a:t>)</a:t>
                      </a:r>
                    </a:p>
                    <a:p>
                      <a:r>
                        <a:rPr lang="en-US" dirty="0"/>
                        <a:t>    </a:t>
                      </a:r>
                    </a:p>
                    <a:p>
                      <a:r>
                        <a:rPr lang="en-US" dirty="0"/>
                        <a:t>    ; Indirect call using ICALL</a:t>
                      </a:r>
                    </a:p>
                    <a:p>
                      <a:r>
                        <a:rPr lang="en-US" dirty="0"/>
                        <a:t>    ICALL</a:t>
                      </a:r>
                    </a:p>
                    <a:p>
                      <a:endParaRPr lang="en-US" dirty="0"/>
                    </a:p>
                    <a:p>
                      <a:r>
                        <a:rPr lang="en-US" dirty="0"/>
                        <a:t>    ; Continue with the main program</a:t>
                      </a:r>
                    </a:p>
                    <a:p>
                      <a:r>
                        <a:rPr lang="en-US" dirty="0"/>
                        <a:t>    ...</a:t>
                      </a:r>
                    </a:p>
                    <a:p>
                      <a:endParaRPr lang="en-US" dirty="0"/>
                    </a:p>
                    <a:p>
                      <a:r>
                        <a:rPr lang="en-US" dirty="0" err="1"/>
                        <a:t>Target_Subroutine</a:t>
                      </a:r>
                      <a:r>
                        <a:rPr lang="en-US" dirty="0"/>
                        <a:t>:</a:t>
                      </a:r>
                    </a:p>
                    <a:p>
                      <a:r>
                        <a:rPr lang="en-US" dirty="0"/>
                        <a:t>    ; Subroutine code here</a:t>
                      </a:r>
                    </a:p>
                    <a:p>
                      <a:r>
                        <a:rPr lang="en-US" dirty="0"/>
                        <a:t>    ...</a:t>
                      </a:r>
                    </a:p>
                    <a:p>
                      <a:r>
                        <a:rPr lang="en-US" dirty="0"/>
                        <a:t>    RET ; Return from subroutine</a:t>
                      </a:r>
                    </a:p>
                    <a:p>
                      <a:endParaRPr lang="en-US" dirty="0"/>
                    </a:p>
                  </a:txBody>
                  <a:tcPr/>
                </a:tc>
                <a:extLst>
                  <a:ext uri="{0D108BD9-81ED-4DB2-BD59-A6C34878D82A}">
                    <a16:rowId xmlns:a16="http://schemas.microsoft.com/office/drawing/2014/main" val="4049418327"/>
                  </a:ext>
                </a:extLst>
              </a:tr>
            </a:tbl>
          </a:graphicData>
        </a:graphic>
      </p:graphicFrame>
    </p:spTree>
    <p:extLst>
      <p:ext uri="{BB962C8B-B14F-4D97-AF65-F5344CB8AC3E}">
        <p14:creationId xmlns:p14="http://schemas.microsoft.com/office/powerpoint/2010/main" val="3561999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4751B3-3F34-F094-9224-B29B47F4070D}"/>
              </a:ext>
            </a:extLst>
          </p:cNvPr>
          <p:cNvSpPr txBox="1"/>
          <p:nvPr/>
        </p:nvSpPr>
        <p:spPr>
          <a:xfrm>
            <a:off x="3747696" y="206478"/>
            <a:ext cx="469660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6600"/>
                </a:solidFill>
                <a:effectLst/>
                <a:uLnTx/>
                <a:uFillTx/>
                <a:latin typeface="Calibri" panose="020F0502020204030204"/>
                <a:ea typeface="+mn-ea"/>
                <a:cs typeface="+mn-cs"/>
              </a:rPr>
              <a:t>EICALL Instruction</a:t>
            </a:r>
          </a:p>
        </p:txBody>
      </p:sp>
      <p:sp>
        <p:nvSpPr>
          <p:cNvPr id="3" name="TextBox 2">
            <a:extLst>
              <a:ext uri="{FF2B5EF4-FFF2-40B4-BE49-F238E27FC236}">
                <a16:creationId xmlns:a16="http://schemas.microsoft.com/office/drawing/2014/main" id="{F81F2A38-F5AD-33AA-F258-908A24832567}"/>
              </a:ext>
            </a:extLst>
          </p:cNvPr>
          <p:cNvSpPr txBox="1"/>
          <p:nvPr/>
        </p:nvSpPr>
        <p:spPr>
          <a:xfrm>
            <a:off x="501445" y="1514167"/>
            <a:ext cx="5790175" cy="4401205"/>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Extended Indirect CALL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the AVRs with more than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64k words of program memory,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the EICALL instruction is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EICALL loads the Z register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into the lower 16 bits of the pc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the EIND register into the upper 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bits of the pc.</a:t>
            </a:r>
          </a:p>
        </p:txBody>
      </p:sp>
      <p:pic>
        <p:nvPicPr>
          <p:cNvPr id="5" name="Picture 4" descr="A diagram of a computer program&#10;&#10;Description automatically generated">
            <a:extLst>
              <a:ext uri="{FF2B5EF4-FFF2-40B4-BE49-F238E27FC236}">
                <a16:creationId xmlns:a16="http://schemas.microsoft.com/office/drawing/2014/main" id="{54F8330A-4478-F1DC-25AD-80A32EC36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574" y="2090899"/>
            <a:ext cx="5043949" cy="2086266"/>
          </a:xfrm>
          <a:prstGeom prst="rect">
            <a:avLst/>
          </a:prstGeom>
        </p:spPr>
      </p:pic>
    </p:spTree>
    <p:extLst>
      <p:ext uri="{BB962C8B-B14F-4D97-AF65-F5344CB8AC3E}">
        <p14:creationId xmlns:p14="http://schemas.microsoft.com/office/powerpoint/2010/main" val="3148159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157386B-7716-9754-36E9-FE914199716A}"/>
              </a:ext>
            </a:extLst>
          </p:cNvPr>
          <p:cNvSpPr>
            <a:spLocks noGrp="1"/>
          </p:cNvSpPr>
          <p:nvPr>
            <p:ph type="title"/>
          </p:nvPr>
        </p:nvSpPr>
        <p:spPr>
          <a:xfrm>
            <a:off x="838200" y="365125"/>
            <a:ext cx="10515600" cy="1325563"/>
          </a:xfrm>
        </p:spPr>
        <p:txBody>
          <a:bodyPr>
            <a:normAutofit/>
          </a:bodyPr>
          <a:lstStyle/>
          <a:p>
            <a:r>
              <a:rPr lang="en-US" u="sng" dirty="0">
                <a:latin typeface="Times New Roman" panose="02020603050405020304" pitchFamily="18" charset="0"/>
                <a:cs typeface="Times New Roman" panose="02020603050405020304" pitchFamily="18" charset="0"/>
              </a:rPr>
              <a:t>10. AVR time delay and Instruction pipeline</a:t>
            </a: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05B2974-6147-CB64-25C8-7BA61B0DF1F1}"/>
              </a:ext>
            </a:extLst>
          </p:cNvPr>
          <p:cNvSpPr>
            <a:spLocks noGrp="1"/>
          </p:cNvSpPr>
          <p:nvPr>
            <p:ph idx="1"/>
          </p:nvPr>
        </p:nvSpPr>
        <p:spPr>
          <a:xfrm>
            <a:off x="828161" y="1852258"/>
            <a:ext cx="10515600" cy="4351338"/>
          </a:xfrm>
        </p:spPr>
        <p:txBody>
          <a:bodyPr>
            <a:normAutofit/>
          </a:bodyPr>
          <a:lstStyle/>
          <a:p>
            <a:r>
              <a:rPr lang="en-US" dirty="0">
                <a:latin typeface="Times New Roman" panose="02020603050405020304" pitchFamily="18" charset="0"/>
                <a:cs typeface="Times New Roman" panose="02020603050405020304" pitchFamily="18" charset="0"/>
              </a:rPr>
              <a:t>AVR multistage execution pipeline</a:t>
            </a:r>
          </a:p>
          <a:p>
            <a:r>
              <a:rPr lang="en-US" dirty="0">
                <a:latin typeface="Times New Roman" panose="02020603050405020304" pitchFamily="18" charset="0"/>
                <a:cs typeface="Times New Roman" panose="02020603050405020304" pitchFamily="18" charset="0"/>
              </a:rPr>
              <a:t>Instruction cycle time for the AVR</a:t>
            </a:r>
          </a:p>
          <a:p>
            <a:r>
              <a:rPr lang="en-US" dirty="0">
                <a:latin typeface="Times New Roman" panose="02020603050405020304" pitchFamily="18" charset="0"/>
                <a:cs typeface="Times New Roman" panose="02020603050405020304" pitchFamily="18" charset="0"/>
              </a:rPr>
              <a:t>Branch penalty</a:t>
            </a:r>
          </a:p>
          <a:p>
            <a:r>
              <a:rPr lang="en-US" dirty="0">
                <a:latin typeface="Times New Roman" panose="02020603050405020304" pitchFamily="18" charset="0"/>
                <a:cs typeface="Times New Roman" panose="02020603050405020304" pitchFamily="18" charset="0"/>
              </a:rPr>
              <a:t>Delay calculation for the AVR</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By Tonmoy-2003027</a:t>
            </a:r>
          </a:p>
        </p:txBody>
      </p:sp>
    </p:spTree>
    <p:extLst>
      <p:ext uri="{BB962C8B-B14F-4D97-AF65-F5344CB8AC3E}">
        <p14:creationId xmlns:p14="http://schemas.microsoft.com/office/powerpoint/2010/main" val="42326103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F590E2-0FC2-19F9-3F0F-6E2FEF097D70}"/>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400" kern="1200" dirty="0">
                <a:solidFill>
                  <a:schemeClr val="tx1"/>
                </a:solidFill>
                <a:latin typeface="Times New Roman" panose="02020603050405020304" pitchFamily="18" charset="0"/>
                <a:cs typeface="Times New Roman" panose="02020603050405020304" pitchFamily="18" charset="0"/>
              </a:rPr>
              <a:t>AVR multistage execution pipeline </a:t>
            </a:r>
          </a:p>
        </p:txBody>
      </p:sp>
      <p:sp>
        <p:nvSpPr>
          <p:cNvPr id="2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400E9EEA-DD14-6B97-68F7-2471B57F72E4}"/>
              </a:ext>
            </a:extLst>
          </p:cNvPr>
          <p:cNvSpPr>
            <a:spLocks noGrp="1"/>
          </p:cNvSpPr>
          <p:nvPr>
            <p:ph type="body" sz="half" idx="2"/>
          </p:nvPr>
        </p:nvSpPr>
        <p:spPr>
          <a:xfrm>
            <a:off x="4654295" y="502920"/>
            <a:ext cx="6894576" cy="1463040"/>
          </a:xfrm>
        </p:spPr>
        <p:txBody>
          <a:bodyPr vert="horz" lIns="91440" tIns="45720" rIns="91440" bIns="45720" rtlCol="0" anchor="ctr">
            <a:normAutofit/>
          </a:bodyPr>
          <a:lstStyle/>
          <a:p>
            <a:r>
              <a:rPr lang="en-US" sz="1700" dirty="0">
                <a:latin typeface="Times New Roman" panose="02020603050405020304" pitchFamily="18" charset="0"/>
                <a:cs typeface="Times New Roman" panose="02020603050405020304" pitchFamily="18" charset="0"/>
              </a:rPr>
              <a:t>In the AVR, each instruction is executed in 3 stages:</a:t>
            </a:r>
          </a:p>
          <a:p>
            <a:pPr marL="342900" indent="-22860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Operand fetch (R)</a:t>
            </a:r>
          </a:p>
          <a:p>
            <a:pPr marL="342900" indent="-22860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ALU operation execution (P)</a:t>
            </a:r>
          </a:p>
          <a:p>
            <a:pPr marL="342900" indent="-22860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Result write back. (W)</a:t>
            </a:r>
          </a:p>
        </p:txBody>
      </p:sp>
      <p:pic>
        <p:nvPicPr>
          <p:cNvPr id="6" name="Content Placeholder 5">
            <a:extLst>
              <a:ext uri="{FF2B5EF4-FFF2-40B4-BE49-F238E27FC236}">
                <a16:creationId xmlns:a16="http://schemas.microsoft.com/office/drawing/2014/main" id="{F870B43A-3BF4-0E6F-7352-BE940A228178}"/>
              </a:ext>
            </a:extLst>
          </p:cNvPr>
          <p:cNvPicPr>
            <a:picLocks noGrp="1" noChangeAspect="1"/>
          </p:cNvPicPr>
          <p:nvPr>
            <p:ph idx="1"/>
          </p:nvPr>
        </p:nvPicPr>
        <p:blipFill>
          <a:blip r:embed="rId2"/>
          <a:stretch>
            <a:fillRect/>
          </a:stretch>
        </p:blipFill>
        <p:spPr>
          <a:xfrm>
            <a:off x="1666047" y="2290936"/>
            <a:ext cx="8847714" cy="3959352"/>
          </a:xfrm>
          <a:prstGeom prst="rect">
            <a:avLst/>
          </a:prstGeom>
        </p:spPr>
      </p:pic>
    </p:spTree>
    <p:extLst>
      <p:ext uri="{BB962C8B-B14F-4D97-AF65-F5344CB8AC3E}">
        <p14:creationId xmlns:p14="http://schemas.microsoft.com/office/powerpoint/2010/main" val="4348703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EED413-D8BB-5846-95C4-CBBEC7B80455}"/>
              </a:ext>
            </a:extLst>
          </p:cNvPr>
          <p:cNvSpPr>
            <a:spLocks noGrp="1"/>
          </p:cNvSpPr>
          <p:nvPr>
            <p:ph type="title"/>
          </p:nvPr>
        </p:nvSpPr>
        <p:spPr>
          <a:xfrm>
            <a:off x="638882" y="639193"/>
            <a:ext cx="3571810" cy="1970657"/>
          </a:xfrm>
        </p:spPr>
        <p:txBody>
          <a:bodyPr vert="horz" lIns="91440" tIns="45720" rIns="91440" bIns="45720" rtlCol="0" anchor="b">
            <a:normAutofit fontScale="90000"/>
          </a:bodyPr>
          <a:lstStyle/>
          <a:p>
            <a:r>
              <a:rPr lang="en-US" sz="4800" kern="1200">
                <a:solidFill>
                  <a:schemeClr val="tx1"/>
                </a:solidFill>
                <a:latin typeface="Times New Roman" panose="02020603050405020304" pitchFamily="18" charset="0"/>
                <a:cs typeface="Times New Roman" panose="02020603050405020304" pitchFamily="18" charset="0"/>
              </a:rPr>
              <a:t>Instruction cycle time for the AVR</a:t>
            </a:r>
            <a:endParaRPr lang="en-US" sz="4800" kern="12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88CD37B-2CA7-CCDB-B19D-6693479179CA}"/>
              </a:ext>
            </a:extLst>
          </p:cNvPr>
          <p:cNvSpPr>
            <a:spLocks noGrp="1"/>
          </p:cNvSpPr>
          <p:nvPr>
            <p:ph type="body" sz="half" idx="2"/>
          </p:nvPr>
        </p:nvSpPr>
        <p:spPr>
          <a:xfrm>
            <a:off x="484920" y="2688824"/>
            <a:ext cx="3571810" cy="1559327"/>
          </a:xfrm>
        </p:spPr>
        <p:txBody>
          <a:bodyPr vert="horz" lIns="91440" tIns="45720" rIns="91440" bIns="45720" rtlCol="0">
            <a:normAutofit/>
          </a:bodyPr>
          <a:lstStyle/>
          <a:p>
            <a:r>
              <a:rPr lang="en-US" sz="2400" kern="1200">
                <a:solidFill>
                  <a:schemeClr val="tx1"/>
                </a:solidFill>
                <a:latin typeface="Times New Roman" panose="02020603050405020304" pitchFamily="18" charset="0"/>
                <a:cs typeface="Times New Roman" panose="02020603050405020304" pitchFamily="18" charset="0"/>
              </a:rPr>
              <a:t>To calculate the machine cycle for the AVR, we take the inverse of the crystal frequency</a:t>
            </a:r>
            <a:endParaRPr lang="en-US" sz="2400" kern="1200" dirty="0">
              <a:solidFill>
                <a:schemeClr val="tx1"/>
              </a:solidFill>
              <a:latin typeface="Times New Roman" panose="02020603050405020304" pitchFamily="18" charset="0"/>
              <a:cs typeface="Times New Roman" panose="02020603050405020304" pitchFamily="18" charset="0"/>
            </a:endParaRP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a:extLst>
              <a:ext uri="{FF2B5EF4-FFF2-40B4-BE49-F238E27FC236}">
                <a16:creationId xmlns:a16="http://schemas.microsoft.com/office/drawing/2014/main" id="{05281FB4-7639-59B3-DDB0-776F04A586B8}"/>
              </a:ext>
            </a:extLst>
          </p:cNvPr>
          <p:cNvPicPr>
            <a:picLocks noGrp="1" noChangeAspect="1"/>
          </p:cNvPicPr>
          <p:nvPr>
            <p:ph idx="1"/>
          </p:nvPr>
        </p:nvPicPr>
        <p:blipFill>
          <a:blip r:embed="rId2"/>
          <a:stretch>
            <a:fillRect/>
          </a:stretch>
        </p:blipFill>
        <p:spPr>
          <a:xfrm>
            <a:off x="4759769" y="640080"/>
            <a:ext cx="7003670" cy="5550408"/>
          </a:xfrm>
          <a:prstGeom prst="rect">
            <a:avLst/>
          </a:prstGeom>
        </p:spPr>
      </p:pic>
    </p:spTree>
    <p:extLst>
      <p:ext uri="{BB962C8B-B14F-4D97-AF65-F5344CB8AC3E}">
        <p14:creationId xmlns:p14="http://schemas.microsoft.com/office/powerpoint/2010/main" val="34523521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98DED6BC-9A3E-48D4-AD7C-A56D63F5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235" y="1371600"/>
            <a:ext cx="4529312" cy="358997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A1E437-DB15-D266-11AD-1BC974F28F88}"/>
              </a:ext>
            </a:extLst>
          </p:cNvPr>
          <p:cNvSpPr>
            <a:spLocks noGrp="1"/>
          </p:cNvSpPr>
          <p:nvPr>
            <p:ph type="title"/>
          </p:nvPr>
        </p:nvSpPr>
        <p:spPr>
          <a:xfrm>
            <a:off x="1000941" y="685801"/>
            <a:ext cx="3494859" cy="5491162"/>
          </a:xfrm>
        </p:spPr>
        <p:txBody>
          <a:bodyPr>
            <a:normAutofit/>
          </a:bodyPr>
          <a:lstStyle/>
          <a:p>
            <a:r>
              <a:rPr lang="en-US">
                <a:latin typeface="Times New Roman" panose="02020603050405020304" pitchFamily="18" charset="0"/>
                <a:cs typeface="Times New Roman" panose="02020603050405020304" pitchFamily="18" charset="0"/>
              </a:rPr>
              <a:t>Branch penalty</a:t>
            </a:r>
          </a:p>
        </p:txBody>
      </p:sp>
      <p:graphicFrame>
        <p:nvGraphicFramePr>
          <p:cNvPr id="44" name="Content Placeholder 2">
            <a:extLst>
              <a:ext uri="{FF2B5EF4-FFF2-40B4-BE49-F238E27FC236}">
                <a16:creationId xmlns:a16="http://schemas.microsoft.com/office/drawing/2014/main" id="{59E85A1E-9282-2FF0-F3EC-33807EBAE45C}"/>
              </a:ext>
            </a:extLst>
          </p:cNvPr>
          <p:cNvGraphicFramePr>
            <a:graphicFrameLocks noGrp="1"/>
          </p:cNvGraphicFramePr>
          <p:nvPr>
            <p:ph idx="1"/>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0515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42D92C1-DE6B-34C1-2851-733A6777C3F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Delay calculation for the AVR</a:t>
            </a:r>
          </a:p>
        </p:txBody>
      </p:sp>
      <p:sp>
        <p:nvSpPr>
          <p:cNvPr id="42" name="Rectangle 4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80810E38-C787-5072-D461-B336FC518C3A}"/>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r>
              <a:rPr lang="en-US" sz="1700" dirty="0">
                <a:latin typeface="Times New Roman" panose="02020603050405020304" pitchFamily="18" charset="0"/>
                <a:cs typeface="Times New Roman" panose="02020603050405020304" pitchFamily="18" charset="0"/>
              </a:rPr>
              <a:t>Two factors that can affect the accuracy of the delay:</a:t>
            </a:r>
          </a:p>
          <a:p>
            <a:pPr marL="457200" indent="-22860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crystal frequency</a:t>
            </a:r>
          </a:p>
          <a:p>
            <a:pPr marL="457200" indent="-22860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The AVR design</a:t>
            </a:r>
          </a:p>
        </p:txBody>
      </p:sp>
      <p:pic>
        <p:nvPicPr>
          <p:cNvPr id="31" name="Content Placeholder 30">
            <a:extLst>
              <a:ext uri="{FF2B5EF4-FFF2-40B4-BE49-F238E27FC236}">
                <a16:creationId xmlns:a16="http://schemas.microsoft.com/office/drawing/2014/main" id="{D07C1019-F4DF-1708-1F7F-2EA8F533BDE8}"/>
              </a:ext>
            </a:extLst>
          </p:cNvPr>
          <p:cNvPicPr>
            <a:picLocks noGrp="1" noChangeAspect="1"/>
          </p:cNvPicPr>
          <p:nvPr>
            <p:ph idx="1"/>
          </p:nvPr>
        </p:nvPicPr>
        <p:blipFill>
          <a:blip r:embed="rId2"/>
          <a:stretch>
            <a:fillRect/>
          </a:stretch>
        </p:blipFill>
        <p:spPr>
          <a:xfrm>
            <a:off x="4901184" y="1013327"/>
            <a:ext cx="6922008" cy="4931930"/>
          </a:xfrm>
          <a:prstGeom prst="rect">
            <a:avLst/>
          </a:prstGeom>
        </p:spPr>
      </p:pic>
    </p:spTree>
    <p:extLst>
      <p:ext uri="{BB962C8B-B14F-4D97-AF65-F5344CB8AC3E}">
        <p14:creationId xmlns:p14="http://schemas.microsoft.com/office/powerpoint/2010/main" val="3703548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D30673-07A1-A55F-D993-83CF1B26F12B}"/>
              </a:ext>
            </a:extLst>
          </p:cNvPr>
          <p:cNvSpPr>
            <a:spLocks noGrp="1"/>
          </p:cNvSpPr>
          <p:nvPr>
            <p:ph type="title"/>
          </p:nvPr>
        </p:nvSpPr>
        <p:spPr>
          <a:xfrm>
            <a:off x="804672" y="802955"/>
            <a:ext cx="4977976" cy="1454051"/>
          </a:xfrm>
        </p:spPr>
        <p:txBody>
          <a:bodyPr>
            <a:normAutofit/>
          </a:bodyPr>
          <a:lstStyle/>
          <a:p>
            <a:r>
              <a:rPr lang="en-US" sz="3600">
                <a:solidFill>
                  <a:schemeClr val="tx2"/>
                </a:solidFill>
                <a:latin typeface="Times New Roman" panose="02020603050405020304" pitchFamily="18" charset="0"/>
                <a:cs typeface="Times New Roman" panose="02020603050405020304" pitchFamily="18" charset="0"/>
              </a:rPr>
              <a:t>Arithmetic instructions of AVR</a:t>
            </a:r>
          </a:p>
        </p:txBody>
      </p:sp>
      <p:sp>
        <p:nvSpPr>
          <p:cNvPr id="3" name="Content Placeholder 2">
            <a:extLst>
              <a:ext uri="{FF2B5EF4-FFF2-40B4-BE49-F238E27FC236}">
                <a16:creationId xmlns:a16="http://schemas.microsoft.com/office/drawing/2014/main" id="{ABA83EC2-FE38-D5F1-7681-9FEF58EA48E8}"/>
              </a:ext>
            </a:extLst>
          </p:cNvPr>
          <p:cNvSpPr>
            <a:spLocks noGrp="1"/>
          </p:cNvSpPr>
          <p:nvPr>
            <p:ph idx="1"/>
          </p:nvPr>
        </p:nvSpPr>
        <p:spPr>
          <a:xfrm>
            <a:off x="804672" y="2421682"/>
            <a:ext cx="4977578" cy="3639289"/>
          </a:xfrm>
        </p:spPr>
        <p:txBody>
          <a:bodyPr anchor="ctr">
            <a:normAutofit/>
          </a:bodyPr>
          <a:lstStyle/>
          <a:p>
            <a:r>
              <a:rPr lang="en-US" sz="2400" dirty="0">
                <a:solidFill>
                  <a:schemeClr val="tx2"/>
                </a:solidFill>
                <a:latin typeface="Times New Roman" panose="02020603050405020304" pitchFamily="18" charset="0"/>
                <a:cs typeface="Times New Roman" panose="02020603050405020304" pitchFamily="18" charset="0"/>
              </a:rPr>
              <a:t>Addition</a:t>
            </a:r>
          </a:p>
          <a:p>
            <a:r>
              <a:rPr lang="en-US" sz="2400" dirty="0">
                <a:solidFill>
                  <a:schemeClr val="tx2"/>
                </a:solidFill>
                <a:latin typeface="Times New Roman" panose="02020603050405020304" pitchFamily="18" charset="0"/>
                <a:cs typeface="Times New Roman" panose="02020603050405020304" pitchFamily="18" charset="0"/>
              </a:rPr>
              <a:t>Subtraction</a:t>
            </a:r>
          </a:p>
          <a:p>
            <a:r>
              <a:rPr lang="en-US" sz="2400" dirty="0">
                <a:solidFill>
                  <a:schemeClr val="tx2"/>
                </a:solidFill>
                <a:latin typeface="Times New Roman" panose="02020603050405020304" pitchFamily="18" charset="0"/>
                <a:cs typeface="Times New Roman" panose="02020603050405020304" pitchFamily="18" charset="0"/>
              </a:rPr>
              <a:t>Multiplication</a:t>
            </a:r>
          </a:p>
          <a:p>
            <a:r>
              <a:rPr lang="en-US" sz="2400" dirty="0">
                <a:solidFill>
                  <a:schemeClr val="tx2"/>
                </a:solidFill>
                <a:latin typeface="Times New Roman" panose="02020603050405020304" pitchFamily="18" charset="0"/>
                <a:cs typeface="Times New Roman" panose="02020603050405020304" pitchFamily="18" charset="0"/>
              </a:rPr>
              <a:t>Division</a:t>
            </a:r>
          </a:p>
          <a:p>
            <a:pPr marL="0" indent="0">
              <a:buNone/>
            </a:pPr>
            <a:r>
              <a:rPr lang="en-US" sz="2400" dirty="0">
                <a:solidFill>
                  <a:schemeClr val="tx2"/>
                </a:solidFill>
                <a:latin typeface="Times New Roman" panose="02020603050405020304" pitchFamily="18" charset="0"/>
                <a:cs typeface="Times New Roman" panose="02020603050405020304" pitchFamily="18" charset="0"/>
              </a:rPr>
              <a:t>For Both Signed and Unsigned Numbers</a:t>
            </a:r>
          </a:p>
        </p:txBody>
      </p:sp>
      <p:grpSp>
        <p:nvGrpSpPr>
          <p:cNvPr id="32" name="Group 31">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33" name="Graphic 32" descr="Calculator">
            <a:extLst>
              <a:ext uri="{FF2B5EF4-FFF2-40B4-BE49-F238E27FC236}">
                <a16:creationId xmlns:a16="http://schemas.microsoft.com/office/drawing/2014/main" id="{ABC976E8-43A9-EADB-B3BB-A8DACBA37F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6997831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FA7BFE-C5D2-560F-6149-623E3AF46D9A}"/>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sz="4400" kern="1200" dirty="0">
                <a:solidFill>
                  <a:schemeClr val="tx1"/>
                </a:solidFill>
                <a:latin typeface="Times New Roman" panose="02020603050405020304" pitchFamily="18" charset="0"/>
                <a:cs typeface="Times New Roman" panose="02020603050405020304" pitchFamily="18" charset="0"/>
              </a:rPr>
              <a:t>Addition of numbers</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2D26BFE5-A123-176B-5353-E3F6C3091260}"/>
              </a:ext>
            </a:extLst>
          </p:cNvPr>
          <p:cNvSpPr>
            <a:spLocks/>
          </p:cNvSpPr>
          <p:nvPr/>
        </p:nvSpPr>
        <p:spPr>
          <a:xfrm>
            <a:off x="5077543" y="1926266"/>
            <a:ext cx="4718700" cy="3725928"/>
          </a:xfrm>
          <a:prstGeom prst="rect">
            <a:avLst/>
          </a:prstGeom>
        </p:spPr>
        <p:txBody>
          <a:bodyPr>
            <a:normAutofit/>
          </a:bodyPr>
          <a:lstStyle/>
          <a:p>
            <a:pPr marL="0" marR="0" lvl="0" indent="0" algn="l" defTabSz="694944" rtl="0" eaLnBrk="1" fontAlgn="auto" latinLnBrk="0" hangingPunct="1">
              <a:lnSpc>
                <a:spcPct val="100000"/>
              </a:lnSpc>
              <a:spcBef>
                <a:spcPts val="0"/>
              </a:spcBef>
              <a:spcAft>
                <a:spcPts val="600"/>
              </a:spcAft>
              <a:buClrTx/>
              <a:buSzTx/>
              <a:buFontTx/>
              <a:buNone/>
              <a:tabLst/>
              <a:defRPr/>
            </a:pPr>
            <a:r>
              <a:rPr kumimoji="0" lang="en-US" sz="152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When adding two 16-bit data operands, we need to be concerned with the propagation of a carry from the lower byte to the higher byte. This is called multibyte addition to distinguish it from the addition of individual bytes. The instruction ADC (ADD with carry) is used on such occasions. </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Text Placeholder 6">
            <a:extLst>
              <a:ext uri="{FF2B5EF4-FFF2-40B4-BE49-F238E27FC236}">
                <a16:creationId xmlns:a16="http://schemas.microsoft.com/office/drawing/2014/main" id="{672AA489-F425-D120-784E-0FFC2C18ECB2}"/>
              </a:ext>
            </a:extLst>
          </p:cNvPr>
          <p:cNvSpPr>
            <a:spLocks/>
          </p:cNvSpPr>
          <p:nvPr/>
        </p:nvSpPr>
        <p:spPr>
          <a:xfrm>
            <a:off x="841248" y="2715330"/>
            <a:ext cx="3006229" cy="2913992"/>
          </a:xfrm>
          <a:prstGeom prst="rect">
            <a:avLst/>
          </a:prstGeom>
        </p:spPr>
        <p:txBody>
          <a:bodyPr/>
          <a:lstStyle/>
          <a:p>
            <a:pPr marL="0" marR="0" lvl="0" indent="0" algn="l" defTabSz="694944" rtl="0" eaLnBrk="1" fontAlgn="auto" latinLnBrk="0" hangingPunct="1">
              <a:lnSpc>
                <a:spcPct val="100000"/>
              </a:lnSpc>
              <a:spcBef>
                <a:spcPts val="0"/>
              </a:spcBef>
              <a:spcAft>
                <a:spcPts val="600"/>
              </a:spcAft>
              <a:buClrTx/>
              <a:buSzTx/>
              <a:buFontTx/>
              <a:buNone/>
              <a:tabLst/>
              <a:defRPr/>
            </a:pPr>
            <a:endParaRPr kumimoji="0" lang="en-US" sz="1368"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94944" rtl="0" eaLnBrk="1" fontAlgn="auto" latinLnBrk="0" hangingPunct="1">
              <a:lnSpc>
                <a:spcPct val="100000"/>
              </a:lnSpc>
              <a:spcBef>
                <a:spcPts val="0"/>
              </a:spcBef>
              <a:spcAft>
                <a:spcPts val="600"/>
              </a:spcAft>
              <a:buClrTx/>
              <a:buSzTx/>
              <a:buFontTx/>
              <a:buNone/>
              <a:tabLst/>
              <a:defRPr/>
            </a:pPr>
            <a:endParaRPr kumimoji="0" lang="en-US" sz="1368"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694944"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instruction adds Rr (resource) to Rd (destination) and stores the result in Rd. It could change any of the Z, C, N, V, H or S bits of the status register, depending on the operands involved</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9" name="Picture 8">
            <a:extLst>
              <a:ext uri="{FF2B5EF4-FFF2-40B4-BE49-F238E27FC236}">
                <a16:creationId xmlns:a16="http://schemas.microsoft.com/office/drawing/2014/main" id="{BC5ED668-46F7-4C94-ADE2-1C56240928D8}"/>
              </a:ext>
            </a:extLst>
          </p:cNvPr>
          <p:cNvPicPr>
            <a:picLocks noChangeAspect="1"/>
          </p:cNvPicPr>
          <p:nvPr/>
        </p:nvPicPr>
        <p:blipFill>
          <a:blip r:embed="rId2"/>
          <a:stretch>
            <a:fillRect/>
          </a:stretch>
        </p:blipFill>
        <p:spPr>
          <a:xfrm>
            <a:off x="18346" y="2199127"/>
            <a:ext cx="4744859" cy="585927"/>
          </a:xfrm>
          <a:prstGeom prst="rect">
            <a:avLst/>
          </a:prstGeom>
        </p:spPr>
      </p:pic>
      <p:pic>
        <p:nvPicPr>
          <p:cNvPr id="11" name="Picture 10">
            <a:extLst>
              <a:ext uri="{FF2B5EF4-FFF2-40B4-BE49-F238E27FC236}">
                <a16:creationId xmlns:a16="http://schemas.microsoft.com/office/drawing/2014/main" id="{045F7D3E-21B9-B50B-6357-B012010C7E06}"/>
              </a:ext>
            </a:extLst>
          </p:cNvPr>
          <p:cNvPicPr>
            <a:picLocks noChangeAspect="1"/>
          </p:cNvPicPr>
          <p:nvPr/>
        </p:nvPicPr>
        <p:blipFill>
          <a:blip r:embed="rId3"/>
          <a:stretch>
            <a:fillRect/>
          </a:stretch>
        </p:blipFill>
        <p:spPr>
          <a:xfrm>
            <a:off x="5126562" y="3115702"/>
            <a:ext cx="5309278" cy="3168088"/>
          </a:xfrm>
          <a:prstGeom prst="rect">
            <a:avLst/>
          </a:prstGeom>
        </p:spPr>
      </p:pic>
    </p:spTree>
    <p:extLst>
      <p:ext uri="{BB962C8B-B14F-4D97-AF65-F5344CB8AC3E}">
        <p14:creationId xmlns:p14="http://schemas.microsoft.com/office/powerpoint/2010/main" val="21579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8774624-2450-AAF0-CC0A-268D3B578B78}"/>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dirty="0">
                <a:latin typeface="Times New Roman" panose="02020603050405020304" pitchFamily="18" charset="0"/>
                <a:cs typeface="Times New Roman" panose="02020603050405020304" pitchFamily="18" charset="0"/>
              </a:rPr>
              <a:t>Subtraction of numbers</a:t>
            </a:r>
          </a:p>
        </p:txBody>
      </p:sp>
      <p:sp>
        <p:nvSpPr>
          <p:cNvPr id="19" name="Rectangle 1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732A3EB5-9E92-B338-3267-6F9F6E8B3C8C}"/>
              </a:ext>
            </a:extLst>
          </p:cNvPr>
          <p:cNvSpPr>
            <a:spLocks noGrp="1"/>
          </p:cNvSpPr>
          <p:nvPr>
            <p:ph type="body" sz="half" idx="2"/>
          </p:nvPr>
        </p:nvSpPr>
        <p:spPr>
          <a:xfrm>
            <a:off x="5250106" y="586822"/>
            <a:ext cx="6106742"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the AVR we have five instructions for subtraction: SUB, SBC, SUBI, SBCI, and SBIW</a:t>
            </a:r>
          </a:p>
          <a:p>
            <a:endParaRPr lang="en-US" sz="1800" dirty="0"/>
          </a:p>
        </p:txBody>
      </p:sp>
      <p:pic>
        <p:nvPicPr>
          <p:cNvPr id="10" name="Content Placeholder 9">
            <a:extLst>
              <a:ext uri="{FF2B5EF4-FFF2-40B4-BE49-F238E27FC236}">
                <a16:creationId xmlns:a16="http://schemas.microsoft.com/office/drawing/2014/main" id="{0ACEE7FB-0BBD-DFCB-DEC5-29E2F0791A93}"/>
              </a:ext>
            </a:extLst>
          </p:cNvPr>
          <p:cNvPicPr>
            <a:picLocks noGrp="1" noChangeAspect="1"/>
          </p:cNvPicPr>
          <p:nvPr>
            <p:ph idx="1"/>
          </p:nvPr>
        </p:nvPicPr>
        <p:blipFill>
          <a:blip r:embed="rId2"/>
          <a:stretch>
            <a:fillRect/>
          </a:stretch>
        </p:blipFill>
        <p:spPr>
          <a:xfrm>
            <a:off x="576768" y="2729397"/>
            <a:ext cx="5443538" cy="3483864"/>
          </a:xfrm>
          <a:prstGeom prst="rect">
            <a:avLst/>
          </a:prstGeom>
        </p:spPr>
      </p:pic>
      <p:pic>
        <p:nvPicPr>
          <p:cNvPr id="8" name="Picture 7">
            <a:extLst>
              <a:ext uri="{FF2B5EF4-FFF2-40B4-BE49-F238E27FC236}">
                <a16:creationId xmlns:a16="http://schemas.microsoft.com/office/drawing/2014/main" id="{68F460F5-E926-8290-4131-119122908326}"/>
              </a:ext>
            </a:extLst>
          </p:cNvPr>
          <p:cNvPicPr>
            <a:picLocks noChangeAspect="1"/>
          </p:cNvPicPr>
          <p:nvPr/>
        </p:nvPicPr>
        <p:blipFill>
          <a:blip r:embed="rId3"/>
          <a:stretch>
            <a:fillRect/>
          </a:stretch>
        </p:blipFill>
        <p:spPr>
          <a:xfrm>
            <a:off x="6198781" y="3849982"/>
            <a:ext cx="5523082" cy="1242693"/>
          </a:xfrm>
          <a:prstGeom prst="rect">
            <a:avLst/>
          </a:prstGeom>
        </p:spPr>
      </p:pic>
    </p:spTree>
    <p:extLst>
      <p:ext uri="{BB962C8B-B14F-4D97-AF65-F5344CB8AC3E}">
        <p14:creationId xmlns:p14="http://schemas.microsoft.com/office/powerpoint/2010/main" val="30762747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7" y="2078735"/>
            <a:ext cx="6766560" cy="3829005"/>
          </a:xfrm>
        </p:spPr>
        <p:txBody>
          <a:bodyPr/>
          <a:lstStyle/>
          <a:p>
            <a:pPr marL="285750" indent="-285750">
              <a:buFont typeface="Wingdings" panose="05000000000000000000" pitchFamily="2" charset="2"/>
              <a:buChar char="Ø"/>
            </a:pPr>
            <a:r>
              <a:rPr lang="en-US" sz="2000" dirty="0"/>
              <a:t>AVR uses Harvard Architecture.</a:t>
            </a:r>
          </a:p>
          <a:p>
            <a:pPr marL="285750" indent="-285750">
              <a:buFont typeface="Wingdings" panose="05000000000000000000" pitchFamily="2" charset="2"/>
              <a:buChar char="Ø"/>
            </a:pPr>
            <a:r>
              <a:rPr lang="en-US" sz="2000" dirty="0"/>
              <a:t>There are separate buses for the separated code and the data memory.</a:t>
            </a:r>
          </a:p>
          <a:p>
            <a:pPr marL="285750" indent="-285750">
              <a:buFont typeface="Wingdings" panose="05000000000000000000" pitchFamily="2" charset="2"/>
              <a:buChar char="Ø"/>
            </a:pPr>
            <a:r>
              <a:rPr lang="en-US" sz="2000" dirty="0"/>
              <a:t>The Program Bus provides access to the Program Flash ROM whereas the Data Bus brings data to </a:t>
            </a:r>
            <a:r>
              <a:rPr lang="en-US" sz="2000" dirty="0">
                <a:solidFill>
                  <a:srgbClr val="202C8F"/>
                </a:solidFill>
              </a:rPr>
              <a:t>the CPU.</a:t>
            </a:r>
          </a:p>
          <a:p>
            <a:pPr marL="285750" indent="-285750">
              <a:buFont typeface="Wingdings" panose="05000000000000000000" pitchFamily="2" charset="2"/>
              <a:buChar char="Ø"/>
            </a:pPr>
            <a:r>
              <a:rPr lang="en-US" sz="2000" b="0" i="0" dirty="0">
                <a:solidFill>
                  <a:srgbClr val="202C8F"/>
                </a:solidFill>
                <a:effectLst/>
              </a:rPr>
              <a:t>This allows the AVR microcontroller to fetch instructions and data simultaneously, improving efficiency and performance in certain applications.</a:t>
            </a:r>
            <a:endParaRPr lang="en-US" sz="2000" dirty="0">
              <a:solidFill>
                <a:srgbClr val="202C8F"/>
              </a:solidFill>
            </a:endParaRPr>
          </a:p>
          <a:p>
            <a:pPr marL="285750" indent="-285750">
              <a:buFont typeface="Wingdings" panose="05000000000000000000" pitchFamily="2" charset="2"/>
              <a:buChar char="Ø"/>
            </a:pPr>
            <a:endParaRPr lang="en-US" sz="2000" dirty="0">
              <a:solidFill>
                <a:srgbClr val="202C8F"/>
              </a:solidFill>
            </a:endParaRPr>
          </a:p>
          <a:p>
            <a:pPr marL="285750" indent="-285750">
              <a:buFont typeface="Wingdings" panose="05000000000000000000" pitchFamily="2" charset="2"/>
              <a:buChar char="Ø"/>
            </a:pPr>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6" y="786562"/>
            <a:ext cx="5098767" cy="412377"/>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rPr>
              <a:t>AVR Microcontroller Architecture</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796220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F7287DC-E179-AC58-0F6C-C773D4C66C24}"/>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Times New Roman" panose="02020603050405020304" pitchFamily="18" charset="0"/>
                <a:cs typeface="Times New Roman" panose="02020603050405020304" pitchFamily="18" charset="0"/>
              </a:rPr>
              <a:t>Multiplication of numbers</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DA64ECB2-C23A-6C5D-A753-F555289DD3DE}"/>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indent="-22860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MUL is a byte-by-byte multiply instruction. In byte-by-byte multiplication, operands must be in registers. After multiplication, the 16-bit unsigned product is placed in R1 (high byte) and R0 (low byte).</a:t>
            </a:r>
          </a:p>
        </p:txBody>
      </p:sp>
      <p:pic>
        <p:nvPicPr>
          <p:cNvPr id="8" name="Content Placeholder 7">
            <a:extLst>
              <a:ext uri="{FF2B5EF4-FFF2-40B4-BE49-F238E27FC236}">
                <a16:creationId xmlns:a16="http://schemas.microsoft.com/office/drawing/2014/main" id="{A3261426-554B-BA62-7912-120220033352}"/>
              </a:ext>
            </a:extLst>
          </p:cNvPr>
          <p:cNvPicPr>
            <a:picLocks noGrp="1" noChangeAspect="1"/>
          </p:cNvPicPr>
          <p:nvPr>
            <p:ph idx="1"/>
          </p:nvPr>
        </p:nvPicPr>
        <p:blipFill>
          <a:blip r:embed="rId2"/>
          <a:stretch>
            <a:fillRect/>
          </a:stretch>
        </p:blipFill>
        <p:spPr>
          <a:xfrm>
            <a:off x="4901184" y="1714180"/>
            <a:ext cx="6922008" cy="3530223"/>
          </a:xfrm>
          <a:prstGeom prst="rect">
            <a:avLst/>
          </a:prstGeom>
        </p:spPr>
      </p:pic>
    </p:spTree>
    <p:extLst>
      <p:ext uri="{BB962C8B-B14F-4D97-AF65-F5344CB8AC3E}">
        <p14:creationId xmlns:p14="http://schemas.microsoft.com/office/powerpoint/2010/main" val="5831022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53B48-851C-C446-6702-DFD6444424F9}"/>
              </a:ext>
            </a:extLst>
          </p:cNvPr>
          <p:cNvSpPr>
            <a:spLocks noGrp="1"/>
          </p:cNvSpPr>
          <p:nvPr>
            <p:ph type="title"/>
          </p:nvPr>
        </p:nvSpPr>
        <p:spPr>
          <a:xfrm>
            <a:off x="371094" y="1161288"/>
            <a:ext cx="3438144" cy="1239012"/>
          </a:xfrm>
        </p:spPr>
        <p:txBody>
          <a:bodyPr anchor="ctr">
            <a:normAutofit/>
          </a:bodyPr>
          <a:lstStyle/>
          <a:p>
            <a:r>
              <a:rPr lang="en-US" sz="2800" dirty="0">
                <a:latin typeface="Times New Roman" panose="02020603050405020304" pitchFamily="18" charset="0"/>
                <a:cs typeface="Times New Roman" panose="02020603050405020304" pitchFamily="18" charset="0"/>
              </a:rPr>
              <a:t>Division of unsigned numbers</a:t>
            </a:r>
          </a:p>
        </p:txBody>
      </p:sp>
      <p:sp>
        <p:nvSpPr>
          <p:cNvPr id="44" name="Rectangle 4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5DE2605-5C25-A488-DB00-2500F9FED1FE}"/>
              </a:ext>
            </a:extLst>
          </p:cNvPr>
          <p:cNvSpPr>
            <a:spLocks noGrp="1"/>
          </p:cNvSpPr>
          <p:nvPr>
            <p:ph idx="1"/>
          </p:nvPr>
        </p:nvSpPr>
        <p:spPr>
          <a:xfrm>
            <a:off x="371094" y="2718054"/>
            <a:ext cx="3438906" cy="3207258"/>
          </a:xfrm>
        </p:spPr>
        <p:txBody>
          <a:bodyPr anchor="t">
            <a:normAutofit/>
          </a:bodyPr>
          <a:lstStyle/>
          <a:p>
            <a:r>
              <a:rPr lang="en-US" sz="1700" dirty="0">
                <a:latin typeface="Times New Roman" panose="02020603050405020304" pitchFamily="18" charset="0"/>
                <a:cs typeface="Times New Roman" panose="02020603050405020304" pitchFamily="18" charset="0"/>
              </a:rPr>
              <a:t>AVR has no instruction for divide operation. We can write a program to perform division by repeated subtraction. In dividing a byte by a byte, the numerator is placed in a register and the denominator is subtracted from it repeatedly. The quotient is the number of times we subtracted, and the remainder is in the reg</a:t>
            </a:r>
          </a:p>
        </p:txBody>
      </p:sp>
      <p:pic>
        <p:nvPicPr>
          <p:cNvPr id="7" name="Picture 6">
            <a:extLst>
              <a:ext uri="{FF2B5EF4-FFF2-40B4-BE49-F238E27FC236}">
                <a16:creationId xmlns:a16="http://schemas.microsoft.com/office/drawing/2014/main" id="{264C0F1D-54E6-D1B4-647B-09DED6EEA639}"/>
              </a:ext>
            </a:extLst>
          </p:cNvPr>
          <p:cNvPicPr>
            <a:picLocks noChangeAspect="1"/>
          </p:cNvPicPr>
          <p:nvPr/>
        </p:nvPicPr>
        <p:blipFill>
          <a:blip r:embed="rId2"/>
          <a:stretch>
            <a:fillRect/>
          </a:stretch>
        </p:blipFill>
        <p:spPr>
          <a:xfrm>
            <a:off x="4901184" y="1515172"/>
            <a:ext cx="6922008" cy="3928239"/>
          </a:xfrm>
          <a:prstGeom prst="rect">
            <a:avLst/>
          </a:prstGeom>
        </p:spPr>
      </p:pic>
    </p:spTree>
    <p:extLst>
      <p:ext uri="{BB962C8B-B14F-4D97-AF65-F5344CB8AC3E}">
        <p14:creationId xmlns:p14="http://schemas.microsoft.com/office/powerpoint/2010/main" val="2041301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6BB099-F1A6-4C28-6C60-65E2FC235EEB}"/>
              </a:ext>
            </a:extLst>
          </p:cNvPr>
          <p:cNvSpPr>
            <a:spLocks noGrp="1"/>
          </p:cNvSpPr>
          <p:nvPr>
            <p:ph type="title"/>
          </p:nvPr>
        </p:nvSpPr>
        <p:spPr>
          <a:xfrm>
            <a:off x="371094" y="1161288"/>
            <a:ext cx="3438144" cy="1239012"/>
          </a:xfrm>
        </p:spPr>
        <p:txBody>
          <a:bodyPr anchor="ctr">
            <a:normAutofit/>
          </a:bodyPr>
          <a:lstStyle/>
          <a:p>
            <a:r>
              <a:rPr lang="en-US" sz="2600" dirty="0">
                <a:latin typeface="Times New Roman" panose="02020603050405020304" pitchFamily="18" charset="0"/>
                <a:cs typeface="Times New Roman" panose="02020603050405020304" pitchFamily="18" charset="0"/>
              </a:rPr>
              <a:t> LOGIC AND COMPARE INSTRUCTIONS</a:t>
            </a:r>
          </a:p>
        </p:txBody>
      </p:sp>
      <p:sp>
        <p:nvSpPr>
          <p:cNvPr id="31" name="Rectangle 3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29D67D44-181B-F276-D176-78B20C635629}"/>
              </a:ext>
            </a:extLst>
          </p:cNvPr>
          <p:cNvSpPr>
            <a:spLocks noGrp="1"/>
          </p:cNvSpPr>
          <p:nvPr>
            <p:ph idx="1"/>
          </p:nvPr>
        </p:nvSpPr>
        <p:spPr>
          <a:xfrm>
            <a:off x="371094" y="2718054"/>
            <a:ext cx="3438906" cy="3207258"/>
          </a:xfrm>
        </p:spPr>
        <p:txBody>
          <a:bodyPr anchor="t">
            <a:normAutofit/>
          </a:bodyPr>
          <a:lstStyle/>
          <a:p>
            <a:r>
              <a:rPr lang="en-US" sz="1700" dirty="0"/>
              <a:t>Apart from I/O and arithmetic instructions, logic instructions are some of the most widely used instructions. In this section we cover Boolean logic instructions such as AND, OR, Exclusive-OR (XOR), and complement. We will also study the compare instruction</a:t>
            </a:r>
          </a:p>
        </p:txBody>
      </p:sp>
      <p:pic>
        <p:nvPicPr>
          <p:cNvPr id="5" name="Content Placeholder 4" descr="A screenshot of a computer&#10;&#10;Description automatically generated">
            <a:extLst>
              <a:ext uri="{FF2B5EF4-FFF2-40B4-BE49-F238E27FC236}">
                <a16:creationId xmlns:a16="http://schemas.microsoft.com/office/drawing/2014/main" id="{51EAC482-3E0F-EE30-5E80-8F5C529D3635}"/>
              </a:ext>
            </a:extLst>
          </p:cNvPr>
          <p:cNvPicPr>
            <a:picLocks noChangeAspect="1"/>
          </p:cNvPicPr>
          <p:nvPr/>
        </p:nvPicPr>
        <p:blipFill>
          <a:blip r:embed="rId2"/>
          <a:stretch>
            <a:fillRect/>
          </a:stretch>
        </p:blipFill>
        <p:spPr>
          <a:xfrm>
            <a:off x="4901184" y="1904535"/>
            <a:ext cx="6922008" cy="3149513"/>
          </a:xfrm>
          <a:prstGeom prst="rect">
            <a:avLst/>
          </a:prstGeom>
        </p:spPr>
      </p:pic>
    </p:spTree>
    <p:extLst>
      <p:ext uri="{BB962C8B-B14F-4D97-AF65-F5344CB8AC3E}">
        <p14:creationId xmlns:p14="http://schemas.microsoft.com/office/powerpoint/2010/main" val="41210140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C98A31C-631B-C906-5189-72AFA88D09FA}"/>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400"/>
              <a:t> LOGIC AND COMPARE INSTRUCTIONS</a:t>
            </a:r>
          </a:p>
        </p:txBody>
      </p:sp>
      <p:sp>
        <p:nvSpPr>
          <p:cNvPr id="21" name="Rectangle 2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Content Placeholder 11">
            <a:extLst>
              <a:ext uri="{FF2B5EF4-FFF2-40B4-BE49-F238E27FC236}">
                <a16:creationId xmlns:a16="http://schemas.microsoft.com/office/drawing/2014/main" id="{FB57B653-9E35-43B2-88C1-C09EF070FADC}"/>
              </a:ext>
            </a:extLst>
          </p:cNvPr>
          <p:cNvPicPr>
            <a:picLocks noGrp="1" noChangeAspect="1"/>
          </p:cNvPicPr>
          <p:nvPr>
            <p:ph sz="half" idx="2"/>
          </p:nvPr>
        </p:nvPicPr>
        <p:blipFill>
          <a:blip r:embed="rId2"/>
          <a:stretch>
            <a:fillRect/>
          </a:stretch>
        </p:blipFill>
        <p:spPr>
          <a:xfrm>
            <a:off x="437777" y="2915240"/>
            <a:ext cx="4833938" cy="2732753"/>
          </a:xfrm>
        </p:spPr>
      </p:pic>
      <p:pic>
        <p:nvPicPr>
          <p:cNvPr id="8" name="Content Placeholder 7">
            <a:extLst>
              <a:ext uri="{FF2B5EF4-FFF2-40B4-BE49-F238E27FC236}">
                <a16:creationId xmlns:a16="http://schemas.microsoft.com/office/drawing/2014/main" id="{6F27D10E-2E0D-13B9-9309-BAF3750511E1}"/>
              </a:ext>
            </a:extLst>
          </p:cNvPr>
          <p:cNvPicPr>
            <a:picLocks noGrp="1" noChangeAspect="1"/>
          </p:cNvPicPr>
          <p:nvPr>
            <p:ph sz="half" idx="1"/>
          </p:nvPr>
        </p:nvPicPr>
        <p:blipFill>
          <a:blip r:embed="rId3"/>
          <a:stretch>
            <a:fillRect/>
          </a:stretch>
        </p:blipFill>
        <p:spPr>
          <a:xfrm>
            <a:off x="6617368" y="759342"/>
            <a:ext cx="5135719" cy="2259716"/>
          </a:xfrm>
          <a:prstGeom prst="rect">
            <a:avLst/>
          </a:prstGeom>
        </p:spPr>
      </p:pic>
      <p:pic>
        <p:nvPicPr>
          <p:cNvPr id="10" name="Picture 9">
            <a:extLst>
              <a:ext uri="{FF2B5EF4-FFF2-40B4-BE49-F238E27FC236}">
                <a16:creationId xmlns:a16="http://schemas.microsoft.com/office/drawing/2014/main" id="{3C7A77E4-B4D8-685C-710A-19D8DE2A7F65}"/>
              </a:ext>
            </a:extLst>
          </p:cNvPr>
          <p:cNvPicPr>
            <a:picLocks noChangeAspect="1"/>
          </p:cNvPicPr>
          <p:nvPr/>
        </p:nvPicPr>
        <p:blipFill>
          <a:blip r:embed="rId4"/>
          <a:stretch>
            <a:fillRect/>
          </a:stretch>
        </p:blipFill>
        <p:spPr>
          <a:xfrm>
            <a:off x="6617368" y="3953207"/>
            <a:ext cx="5135719" cy="1694786"/>
          </a:xfrm>
          <a:prstGeom prst="rect">
            <a:avLst/>
          </a:prstGeom>
        </p:spPr>
      </p:pic>
    </p:spTree>
    <p:extLst>
      <p:ext uri="{BB962C8B-B14F-4D97-AF65-F5344CB8AC3E}">
        <p14:creationId xmlns:p14="http://schemas.microsoft.com/office/powerpoint/2010/main" val="3443446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7B7641-ABED-A3C7-7C32-548D6B510400}"/>
              </a:ext>
            </a:extLst>
          </p:cNvPr>
          <p:cNvSpPr>
            <a:spLocks noGrp="1"/>
          </p:cNvSpPr>
          <p:nvPr>
            <p:ph type="title"/>
          </p:nvPr>
        </p:nvSpPr>
        <p:spPr>
          <a:xfrm>
            <a:off x="1046746" y="586822"/>
            <a:ext cx="3560252" cy="1645920"/>
          </a:xfrm>
        </p:spPr>
        <p:txBody>
          <a:bodyPr>
            <a:normAutofit/>
          </a:bodyPr>
          <a:lstStyle/>
          <a:p>
            <a:r>
              <a:rPr lang="en-US" sz="3200"/>
              <a:t>Compare instructions</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FB14ED1-0341-13BD-8E87-58EA74E25307}"/>
              </a:ext>
            </a:extLst>
          </p:cNvPr>
          <p:cNvSpPr>
            <a:spLocks noGrp="1"/>
          </p:cNvSpPr>
          <p:nvPr>
            <p:ph idx="1"/>
          </p:nvPr>
        </p:nvSpPr>
        <p:spPr>
          <a:xfrm>
            <a:off x="5351164" y="586822"/>
            <a:ext cx="6002636" cy="1645920"/>
          </a:xfrm>
        </p:spPr>
        <p:txBody>
          <a:bodyPr anchor="ctr">
            <a:normAutofit/>
          </a:bodyPr>
          <a:lstStyle/>
          <a:p>
            <a:r>
              <a:rPr lang="en-US" sz="1800"/>
              <a:t>The AVR has the CP instruction for the compare operation. The compare instruction is really a subtraction, except that the values of the operands do not change. There is also the “CPI Rd, k” instruction in which the right-hand operand can be a constant value.</a:t>
            </a:r>
          </a:p>
        </p:txBody>
      </p:sp>
      <p:pic>
        <p:nvPicPr>
          <p:cNvPr id="5" name="Picture 4" descr="A list of instructions&#10;&#10;Description automatically generated">
            <a:extLst>
              <a:ext uri="{FF2B5EF4-FFF2-40B4-BE49-F238E27FC236}">
                <a16:creationId xmlns:a16="http://schemas.microsoft.com/office/drawing/2014/main" id="{7E1E9DAA-0ADF-2E4B-75CE-1DB04D81960D}"/>
              </a:ext>
            </a:extLst>
          </p:cNvPr>
          <p:cNvPicPr>
            <a:picLocks noChangeAspect="1"/>
          </p:cNvPicPr>
          <p:nvPr/>
        </p:nvPicPr>
        <p:blipFill>
          <a:blip r:embed="rId2"/>
          <a:stretch>
            <a:fillRect/>
          </a:stretch>
        </p:blipFill>
        <p:spPr>
          <a:xfrm>
            <a:off x="1233346" y="2734056"/>
            <a:ext cx="9813700" cy="3483864"/>
          </a:xfrm>
          <a:prstGeom prst="rect">
            <a:avLst/>
          </a:prstGeom>
        </p:spPr>
      </p:pic>
    </p:spTree>
    <p:extLst>
      <p:ext uri="{BB962C8B-B14F-4D97-AF65-F5344CB8AC3E}">
        <p14:creationId xmlns:p14="http://schemas.microsoft.com/office/powerpoint/2010/main" val="3592820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9C4C0C-A19B-342B-B441-A985F4CE7BA9}"/>
              </a:ext>
            </a:extLst>
          </p:cNvPr>
          <p:cNvSpPr>
            <a:spLocks noGrp="1"/>
          </p:cNvSpPr>
          <p:nvPr>
            <p:ph type="title"/>
          </p:nvPr>
        </p:nvSpPr>
        <p:spPr>
          <a:xfrm>
            <a:off x="1051560" y="586822"/>
            <a:ext cx="3657600" cy="1645920"/>
          </a:xfrm>
        </p:spPr>
        <p:txBody>
          <a:bodyPr>
            <a:normAutofit/>
          </a:bodyPr>
          <a:lstStyle/>
          <a:p>
            <a:r>
              <a:rPr lang="en-US" sz="2700">
                <a:latin typeface="Times New Roman" panose="02020603050405020304" pitchFamily="18" charset="0"/>
                <a:cs typeface="Times New Roman" panose="02020603050405020304" pitchFamily="18" charset="0"/>
              </a:rPr>
              <a:t>ROTATE AND SHIFT INSTRUCTIONS AND DATA SERIALIZATION </a:t>
            </a:r>
          </a:p>
        </p:txBody>
      </p:sp>
      <p:sp>
        <p:nvSpPr>
          <p:cNvPr id="34" name="Rectangle 3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39A9FD30-20E9-E703-FD57-407CE90C217D}"/>
              </a:ext>
            </a:extLst>
          </p:cNvPr>
          <p:cNvSpPr>
            <a:spLocks noGrp="1"/>
          </p:cNvSpPr>
          <p:nvPr>
            <p:ph idx="1"/>
          </p:nvPr>
        </p:nvSpPr>
        <p:spPr>
          <a:xfrm>
            <a:off x="5250106" y="586822"/>
            <a:ext cx="6106742" cy="1645920"/>
          </a:xfrm>
        </p:spPr>
        <p:txBody>
          <a:bodyPr anchor="ctr">
            <a:normAutofit/>
          </a:bodyPr>
          <a:lstStyle/>
          <a:p>
            <a:r>
              <a:rPr lang="en-US" sz="1800" dirty="0">
                <a:latin typeface="Times New Roman" panose="02020603050405020304" pitchFamily="18" charset="0"/>
                <a:cs typeface="Times New Roman" panose="02020603050405020304" pitchFamily="18" charset="0"/>
              </a:rPr>
              <a:t>There are two ROTATE instructions in the AVR. They involve the carry flag. Each is shown next</a:t>
            </a:r>
          </a:p>
        </p:txBody>
      </p:sp>
      <p:pic>
        <p:nvPicPr>
          <p:cNvPr id="9" name="Picture 8">
            <a:extLst>
              <a:ext uri="{FF2B5EF4-FFF2-40B4-BE49-F238E27FC236}">
                <a16:creationId xmlns:a16="http://schemas.microsoft.com/office/drawing/2014/main" id="{70BA07DC-F7D6-2E27-5D53-6AB82C72D344}"/>
              </a:ext>
            </a:extLst>
          </p:cNvPr>
          <p:cNvPicPr>
            <a:picLocks noChangeAspect="1"/>
          </p:cNvPicPr>
          <p:nvPr/>
        </p:nvPicPr>
        <p:blipFill>
          <a:blip r:embed="rId2"/>
          <a:stretch>
            <a:fillRect/>
          </a:stretch>
        </p:blipFill>
        <p:spPr>
          <a:xfrm>
            <a:off x="557783" y="2847432"/>
            <a:ext cx="5481509" cy="3247793"/>
          </a:xfrm>
          <a:prstGeom prst="rect">
            <a:avLst/>
          </a:prstGeom>
        </p:spPr>
      </p:pic>
      <p:pic>
        <p:nvPicPr>
          <p:cNvPr id="5" name="Content Placeholder 4">
            <a:extLst>
              <a:ext uri="{FF2B5EF4-FFF2-40B4-BE49-F238E27FC236}">
                <a16:creationId xmlns:a16="http://schemas.microsoft.com/office/drawing/2014/main" id="{28E9A0C4-0431-0BEA-BF3B-6D66A54537DB}"/>
              </a:ext>
            </a:extLst>
          </p:cNvPr>
          <p:cNvPicPr>
            <a:picLocks noChangeAspect="1"/>
          </p:cNvPicPr>
          <p:nvPr/>
        </p:nvPicPr>
        <p:blipFill>
          <a:blip r:embed="rId3"/>
          <a:stretch>
            <a:fillRect/>
          </a:stretch>
        </p:blipFill>
        <p:spPr>
          <a:xfrm>
            <a:off x="6198781" y="2862731"/>
            <a:ext cx="5523082" cy="3217195"/>
          </a:xfrm>
          <a:prstGeom prst="rect">
            <a:avLst/>
          </a:prstGeom>
        </p:spPr>
      </p:pic>
    </p:spTree>
    <p:extLst>
      <p:ext uri="{BB962C8B-B14F-4D97-AF65-F5344CB8AC3E}">
        <p14:creationId xmlns:p14="http://schemas.microsoft.com/office/powerpoint/2010/main" val="3030778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D8FF8B-A14F-2CDF-FA0E-0D1AE9D8ABCC}"/>
              </a:ext>
            </a:extLst>
          </p:cNvPr>
          <p:cNvSpPr>
            <a:spLocks noGrp="1"/>
          </p:cNvSpPr>
          <p:nvPr>
            <p:ph type="title"/>
          </p:nvPr>
        </p:nvSpPr>
        <p:spPr>
          <a:xfrm>
            <a:off x="411480" y="991443"/>
            <a:ext cx="4443154" cy="1087819"/>
          </a:xfrm>
        </p:spPr>
        <p:txBody>
          <a:bodyPr anchor="b">
            <a:normAutofit/>
          </a:bodyPr>
          <a:lstStyle/>
          <a:p>
            <a:r>
              <a:rPr lang="en-US" sz="3400" dirty="0">
                <a:latin typeface="Times New Roman" panose="02020603050405020304" pitchFamily="18" charset="0"/>
                <a:cs typeface="Times New Roman" panose="02020603050405020304" pitchFamily="18" charset="0"/>
              </a:rPr>
              <a:t>Serializing data</a:t>
            </a:r>
          </a:p>
        </p:txBody>
      </p:sp>
      <p:sp>
        <p:nvSpPr>
          <p:cNvPr id="47" name="Rectangle 4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180AE60-0303-2CE1-ECA9-021E7041EA88}"/>
              </a:ext>
            </a:extLst>
          </p:cNvPr>
          <p:cNvSpPr>
            <a:spLocks noGrp="1"/>
          </p:cNvSpPr>
          <p:nvPr>
            <p:ph idx="1"/>
          </p:nvPr>
        </p:nvSpPr>
        <p:spPr>
          <a:xfrm>
            <a:off x="411480" y="2684095"/>
            <a:ext cx="4443154" cy="3492868"/>
          </a:xfrm>
        </p:spPr>
        <p:txBody>
          <a:bodyPr>
            <a:normAutofit/>
          </a:bodyPr>
          <a:lstStyle/>
          <a:p>
            <a:r>
              <a:rPr lang="en-US" sz="1800" dirty="0">
                <a:latin typeface="Times New Roman" panose="02020603050405020304" pitchFamily="18" charset="0"/>
                <a:cs typeface="Times New Roman" panose="02020603050405020304" pitchFamily="18" charset="0"/>
              </a:rPr>
              <a:t> Using the serial port</a:t>
            </a:r>
          </a:p>
          <a:p>
            <a:r>
              <a:rPr lang="en-US" sz="1800" dirty="0">
                <a:latin typeface="Times New Roman" panose="02020603050405020304" pitchFamily="18" charset="0"/>
                <a:cs typeface="Times New Roman" panose="02020603050405020304" pitchFamily="18" charset="0"/>
              </a:rPr>
              <a:t>transfer data one bit at a time and control the sequence of data and spaces between them</a:t>
            </a:r>
          </a:p>
        </p:txBody>
      </p:sp>
      <p:pic>
        <p:nvPicPr>
          <p:cNvPr id="5" name="Picture 4">
            <a:extLst>
              <a:ext uri="{FF2B5EF4-FFF2-40B4-BE49-F238E27FC236}">
                <a16:creationId xmlns:a16="http://schemas.microsoft.com/office/drawing/2014/main" id="{307603EA-2170-AAEF-B014-E367BE7235CF}"/>
              </a:ext>
            </a:extLst>
          </p:cNvPr>
          <p:cNvPicPr>
            <a:picLocks noChangeAspect="1"/>
          </p:cNvPicPr>
          <p:nvPr/>
        </p:nvPicPr>
        <p:blipFill>
          <a:blip r:embed="rId2"/>
          <a:stretch>
            <a:fillRect/>
          </a:stretch>
        </p:blipFill>
        <p:spPr>
          <a:xfrm>
            <a:off x="5385816" y="1074720"/>
            <a:ext cx="6440424" cy="4653205"/>
          </a:xfrm>
          <a:prstGeom prst="rect">
            <a:avLst/>
          </a:prstGeom>
        </p:spPr>
      </p:pic>
    </p:spTree>
    <p:extLst>
      <p:ext uri="{BB962C8B-B14F-4D97-AF65-F5344CB8AC3E}">
        <p14:creationId xmlns:p14="http://schemas.microsoft.com/office/powerpoint/2010/main" val="1362686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2DB178-FD0D-D8C9-9DCC-48C49DFBDF28}"/>
              </a:ext>
            </a:extLst>
          </p:cNvPr>
          <p:cNvSpPr>
            <a:spLocks noGrp="1"/>
          </p:cNvSpPr>
          <p:nvPr>
            <p:ph type="title"/>
          </p:nvPr>
        </p:nvSpPr>
        <p:spPr>
          <a:xfrm>
            <a:off x="804672" y="338328"/>
            <a:ext cx="5011473" cy="1773936"/>
          </a:xfrm>
        </p:spPr>
        <p:txBody>
          <a:bodyPr>
            <a:normAutofit/>
          </a:bodyPr>
          <a:lstStyle/>
          <a:p>
            <a:r>
              <a:rPr lang="en-US" sz="3600">
                <a:solidFill>
                  <a:schemeClr val="tx2"/>
                </a:solidFill>
              </a:rPr>
              <a:t>Shift instructions</a:t>
            </a:r>
          </a:p>
        </p:txBody>
      </p:sp>
      <p:grpSp>
        <p:nvGrpSpPr>
          <p:cNvPr id="21" name="Group 20">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22" name="Freeform: Shape 21">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 name="Content Placeholder 2">
            <a:extLst>
              <a:ext uri="{FF2B5EF4-FFF2-40B4-BE49-F238E27FC236}">
                <a16:creationId xmlns:a16="http://schemas.microsoft.com/office/drawing/2014/main" id="{58B52B1A-E908-13C6-816E-E96FADB0A039}"/>
              </a:ext>
            </a:extLst>
          </p:cNvPr>
          <p:cNvSpPr>
            <a:spLocks noGrp="1"/>
          </p:cNvSpPr>
          <p:nvPr>
            <p:ph idx="1"/>
          </p:nvPr>
        </p:nvSpPr>
        <p:spPr>
          <a:xfrm>
            <a:off x="6355641" y="338328"/>
            <a:ext cx="5029200" cy="1773936"/>
          </a:xfrm>
        </p:spPr>
        <p:txBody>
          <a:bodyPr anchor="ctr">
            <a:normAutofit/>
          </a:bodyPr>
          <a:lstStyle/>
          <a:p>
            <a:r>
              <a:rPr lang="en-US" sz="1800">
                <a:solidFill>
                  <a:schemeClr val="tx2"/>
                </a:solidFill>
              </a:rPr>
              <a:t>There are three shift instructions in the AVR. All of them involve the carry flag. Each is shown next.</a:t>
            </a:r>
          </a:p>
        </p:txBody>
      </p:sp>
      <p:pic>
        <p:nvPicPr>
          <p:cNvPr id="5" name="Picture 4" descr="A screenshot of a computer&#10;&#10;Description automatically generated">
            <a:extLst>
              <a:ext uri="{FF2B5EF4-FFF2-40B4-BE49-F238E27FC236}">
                <a16:creationId xmlns:a16="http://schemas.microsoft.com/office/drawing/2014/main" id="{D5CC3081-464B-D5A1-F5A1-8F07F0BBEDD8}"/>
              </a:ext>
            </a:extLst>
          </p:cNvPr>
          <p:cNvPicPr>
            <a:picLocks noChangeAspect="1"/>
          </p:cNvPicPr>
          <p:nvPr/>
        </p:nvPicPr>
        <p:blipFill>
          <a:blip r:embed="rId2"/>
          <a:stretch>
            <a:fillRect/>
          </a:stretch>
        </p:blipFill>
        <p:spPr>
          <a:xfrm>
            <a:off x="1088138" y="3364198"/>
            <a:ext cx="4330082" cy="2695476"/>
          </a:xfrm>
          <a:prstGeom prst="rect">
            <a:avLst/>
          </a:prstGeom>
        </p:spPr>
      </p:pic>
      <p:pic>
        <p:nvPicPr>
          <p:cNvPr id="7" name="Picture 6" descr="A paper with text and numbers&#10;&#10;Description automatically generated">
            <a:extLst>
              <a:ext uri="{FF2B5EF4-FFF2-40B4-BE49-F238E27FC236}">
                <a16:creationId xmlns:a16="http://schemas.microsoft.com/office/drawing/2014/main" id="{040DDB3C-9B3C-5514-B44D-AE22D85EC2D2}"/>
              </a:ext>
            </a:extLst>
          </p:cNvPr>
          <p:cNvPicPr>
            <a:picLocks noChangeAspect="1"/>
          </p:cNvPicPr>
          <p:nvPr/>
        </p:nvPicPr>
        <p:blipFill>
          <a:blip r:embed="rId3"/>
          <a:stretch>
            <a:fillRect/>
          </a:stretch>
        </p:blipFill>
        <p:spPr>
          <a:xfrm>
            <a:off x="6644798" y="3364198"/>
            <a:ext cx="4588045" cy="2695476"/>
          </a:xfrm>
          <a:prstGeom prst="rect">
            <a:avLst/>
          </a:prstGeom>
        </p:spPr>
      </p:pic>
    </p:spTree>
    <p:extLst>
      <p:ext uri="{BB962C8B-B14F-4D97-AF65-F5344CB8AC3E}">
        <p14:creationId xmlns:p14="http://schemas.microsoft.com/office/powerpoint/2010/main" val="789358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474BDC-BA78-160C-9489-12A58ACA80E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latin typeface="Times New Roman" panose="02020603050405020304" pitchFamily="18" charset="0"/>
                <a:cs typeface="Times New Roman" panose="02020603050405020304" pitchFamily="18" charset="0"/>
              </a:rPr>
              <a:t>Swap and ASR instruction</a:t>
            </a:r>
          </a:p>
        </p:txBody>
      </p:sp>
      <p:sp>
        <p:nvSpPr>
          <p:cNvPr id="5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program&#10;&#10;Description automatically generated">
            <a:extLst>
              <a:ext uri="{FF2B5EF4-FFF2-40B4-BE49-F238E27FC236}">
                <a16:creationId xmlns:a16="http://schemas.microsoft.com/office/drawing/2014/main" id="{B7B25F02-CC39-B52D-22CF-DB63AA738A85}"/>
              </a:ext>
            </a:extLst>
          </p:cNvPr>
          <p:cNvPicPr>
            <a:picLocks noChangeAspect="1"/>
          </p:cNvPicPr>
          <p:nvPr/>
        </p:nvPicPr>
        <p:blipFill>
          <a:blip r:embed="rId2"/>
          <a:stretch>
            <a:fillRect/>
          </a:stretch>
        </p:blipFill>
        <p:spPr>
          <a:xfrm>
            <a:off x="320040" y="2676967"/>
            <a:ext cx="5614416" cy="3537081"/>
          </a:xfrm>
          <a:prstGeom prst="rect">
            <a:avLst/>
          </a:prstGeom>
        </p:spPr>
      </p:pic>
      <p:pic>
        <p:nvPicPr>
          <p:cNvPr id="5" name="Picture 4" descr="A black and white diagram&#10;&#10;Description automatically generated">
            <a:extLst>
              <a:ext uri="{FF2B5EF4-FFF2-40B4-BE49-F238E27FC236}">
                <a16:creationId xmlns:a16="http://schemas.microsoft.com/office/drawing/2014/main" id="{C7C61763-5491-7B9E-07D6-B434401471B4}"/>
              </a:ext>
            </a:extLst>
          </p:cNvPr>
          <p:cNvPicPr>
            <a:picLocks noChangeAspect="1"/>
          </p:cNvPicPr>
          <p:nvPr/>
        </p:nvPicPr>
        <p:blipFill>
          <a:blip r:embed="rId3"/>
          <a:stretch>
            <a:fillRect/>
          </a:stretch>
        </p:blipFill>
        <p:spPr>
          <a:xfrm>
            <a:off x="6254496" y="3701598"/>
            <a:ext cx="5614416" cy="1487820"/>
          </a:xfrm>
          <a:prstGeom prst="rect">
            <a:avLst/>
          </a:prstGeom>
        </p:spPr>
      </p:pic>
    </p:spTree>
    <p:extLst>
      <p:ext uri="{BB962C8B-B14F-4D97-AF65-F5344CB8AC3E}">
        <p14:creationId xmlns:p14="http://schemas.microsoft.com/office/powerpoint/2010/main" val="24644681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F032C7B3-82BF-9490-13A9-5CBFAFEBFF22}"/>
              </a:ext>
            </a:extLst>
          </p:cNvPr>
          <p:cNvPicPr>
            <a:picLocks noChangeAspect="1"/>
          </p:cNvPicPr>
          <p:nvPr/>
        </p:nvPicPr>
        <p:blipFill rotWithShape="1">
          <a:blip r:embed="rId2">
            <a:alphaModFix/>
          </a:blip>
          <a:srcRect/>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225B5-E526-C15A-07F8-E2FAC90E275E}"/>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dirty="0">
                <a:solidFill>
                  <a:srgbClr val="FFFFFF"/>
                </a:solidFill>
                <a:latin typeface="Times New Roman" panose="02020603050405020304" pitchFamily="18" charset="0"/>
                <a:cs typeface="Times New Roman" panose="02020603050405020304" pitchFamily="18" charset="0"/>
              </a:rPr>
              <a:t>Thank You</a:t>
            </a:r>
          </a:p>
        </p:txBody>
      </p:sp>
      <p:sp>
        <p:nvSpPr>
          <p:cNvPr id="11" name="Rectangle 10">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4864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TION TO AVRASSEMBLY PROGRAMMING - ppt download">
            <a:extLst>
              <a:ext uri="{FF2B5EF4-FFF2-40B4-BE49-F238E27FC236}">
                <a16:creationId xmlns:a16="http://schemas.microsoft.com/office/drawing/2014/main" id="{A7180C8D-948E-8CB4-6AD0-4113AF184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7" y="959224"/>
            <a:ext cx="6586069" cy="493955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0545F91-3AE2-89EB-4D4B-89DAAA785360}"/>
              </a:ext>
            </a:extLst>
          </p:cNvPr>
          <p:cNvSpPr/>
          <p:nvPr/>
        </p:nvSpPr>
        <p:spPr>
          <a:xfrm>
            <a:off x="2451846" y="3231776"/>
            <a:ext cx="493059" cy="3944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solidFill>
                    <a:srgbClr val="000000"/>
                  </a:solidFill>
                </a:ln>
                <a:solidFill>
                  <a:srgbClr val="000000"/>
                </a:solidFill>
                <a:effectLst/>
                <a:uLnTx/>
                <a:uFillTx/>
                <a:latin typeface="Sabon Next LT"/>
                <a:ea typeface="+mn-ea"/>
                <a:cs typeface="+mn-cs"/>
              </a:rPr>
              <a:t>ALU</a:t>
            </a:r>
          </a:p>
        </p:txBody>
      </p:sp>
      <p:sp>
        <p:nvSpPr>
          <p:cNvPr id="12" name="Rectangle 11">
            <a:extLst>
              <a:ext uri="{FF2B5EF4-FFF2-40B4-BE49-F238E27FC236}">
                <a16:creationId xmlns:a16="http://schemas.microsoft.com/office/drawing/2014/main" id="{48EDAF51-D183-649C-90B6-34BC356A93F7}"/>
              </a:ext>
            </a:extLst>
          </p:cNvPr>
          <p:cNvSpPr/>
          <p:nvPr/>
        </p:nvSpPr>
        <p:spPr>
          <a:xfrm>
            <a:off x="2335305" y="3762934"/>
            <a:ext cx="567765" cy="1882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abon Next LT"/>
                <a:ea typeface="+mn-ea"/>
                <a:cs typeface="+mn-cs"/>
              </a:rPr>
              <a:t>PC</a:t>
            </a:r>
          </a:p>
        </p:txBody>
      </p:sp>
      <p:sp>
        <p:nvSpPr>
          <p:cNvPr id="13" name="Rectangle 12">
            <a:extLst>
              <a:ext uri="{FF2B5EF4-FFF2-40B4-BE49-F238E27FC236}">
                <a16:creationId xmlns:a16="http://schemas.microsoft.com/office/drawing/2014/main" id="{E94D3B7E-813E-19D7-8097-1D2BAE892FFD}"/>
              </a:ext>
            </a:extLst>
          </p:cNvPr>
          <p:cNvSpPr/>
          <p:nvPr/>
        </p:nvSpPr>
        <p:spPr>
          <a:xfrm>
            <a:off x="2215775" y="4016188"/>
            <a:ext cx="806823" cy="3137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abon Next LT"/>
                <a:ea typeface="+mn-ea"/>
                <a:cs typeface="+mn-cs"/>
              </a:rPr>
              <a:t>Instruction Decoder</a:t>
            </a:r>
          </a:p>
        </p:txBody>
      </p:sp>
    </p:spTree>
    <p:extLst>
      <p:ext uri="{BB962C8B-B14F-4D97-AF65-F5344CB8AC3E}">
        <p14:creationId xmlns:p14="http://schemas.microsoft.com/office/powerpoint/2010/main" val="38555318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9.jpeg"/></Relationships>
</file>

<file path=ppt/theme/_rels/theme4.xml.rels><?xml version="1.0" encoding="UTF-8" standalone="yes"?>
<Relationships xmlns="http://schemas.openxmlformats.org/package/2006/relationships"><Relationship Id="rId1" Type="http://schemas.openxmlformats.org/officeDocument/2006/relationships/image" Target="../media/image14.jpeg"/></Relationships>
</file>

<file path=ppt/theme/_rels/theme6.xml.rels><?xml version="1.0" encoding="UTF-8" standalone="yes"?>
<Relationships xmlns="http://schemas.openxmlformats.org/package/2006/relationships"><Relationship Id="rId1" Type="http://schemas.openxmlformats.org/officeDocument/2006/relationships/image" Target="../media/image16.jpeg"/></Relationships>
</file>

<file path=ppt/theme/_rels/theme8.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Io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Calibri"/>
        <a:ea typeface=""/>
        <a:cs typeface=""/>
      </a:majorFont>
      <a:minorFont>
        <a:latin typeface="Calibri"/>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6821</Words>
  <Application>Microsoft Office PowerPoint</Application>
  <PresentationFormat>Widescreen</PresentationFormat>
  <Paragraphs>852</Paragraphs>
  <Slides>89</Slides>
  <Notes>5</Notes>
  <HiddenSlides>0</HiddenSlides>
  <MMClips>0</MMClips>
  <ScaleCrop>false</ScaleCrop>
  <HeadingPairs>
    <vt:vector size="6" baseType="variant">
      <vt:variant>
        <vt:lpstr>Fonts Used</vt:lpstr>
      </vt:variant>
      <vt:variant>
        <vt:i4>21</vt:i4>
      </vt:variant>
      <vt:variant>
        <vt:lpstr>Theme</vt:lpstr>
      </vt:variant>
      <vt:variant>
        <vt:i4>8</vt:i4>
      </vt:variant>
      <vt:variant>
        <vt:lpstr>Slide Titles</vt:lpstr>
      </vt:variant>
      <vt:variant>
        <vt:i4>89</vt:i4>
      </vt:variant>
    </vt:vector>
  </HeadingPairs>
  <TitlesOfParts>
    <vt:vector size="118" baseType="lpstr">
      <vt:lpstr>Arial</vt:lpstr>
      <vt:lpstr>Arial Black</vt:lpstr>
      <vt:lpstr>Bookman Old Style</vt:lpstr>
      <vt:lpstr>Calibri</vt:lpstr>
      <vt:lpstr>Calibri Light</vt:lpstr>
      <vt:lpstr>Cascadia Code</vt:lpstr>
      <vt:lpstr>Century</vt:lpstr>
      <vt:lpstr>Century Gothic</vt:lpstr>
      <vt:lpstr>JosefinSans</vt:lpstr>
      <vt:lpstr>Monaco</vt:lpstr>
      <vt:lpstr>Roboto</vt:lpstr>
      <vt:lpstr>Rockwell</vt:lpstr>
      <vt:lpstr>Sabon Next LT</vt:lpstr>
      <vt:lpstr>Söhne</vt:lpstr>
      <vt:lpstr>Söhne Mono</vt:lpstr>
      <vt:lpstr>Symbol</vt:lpstr>
      <vt:lpstr>Times New Roman</vt:lpstr>
      <vt:lpstr>Verdana</vt:lpstr>
      <vt:lpstr>Wingdings</vt:lpstr>
      <vt:lpstr>Wingdings 2</vt:lpstr>
      <vt:lpstr>Wingdings 3</vt:lpstr>
      <vt:lpstr>Office Theme</vt:lpstr>
      <vt:lpstr>1_Office Theme</vt:lpstr>
      <vt:lpstr>Ion</vt:lpstr>
      <vt:lpstr>Aspect</vt:lpstr>
      <vt:lpstr>2_Office Theme</vt:lpstr>
      <vt:lpstr>Damask</vt:lpstr>
      <vt:lpstr>3_Office Theme</vt:lpstr>
      <vt:lpstr>1_Ion</vt:lpstr>
      <vt:lpstr>Presentation on Microcontroller(AVR) &amp; Microcontroller Assembly</vt:lpstr>
      <vt:lpstr>PowerPoint Presentation</vt:lpstr>
      <vt:lpstr>PowerPoint Presentation</vt:lpstr>
      <vt:lpstr>PowerPoint Presentation</vt:lpstr>
      <vt:lpstr>PowerPoint Presentation</vt:lpstr>
      <vt:lpstr>PowerPoint Presentation</vt:lpstr>
      <vt:lpstr>Topic 2. Microcontroller Architecture &amp; General-Purpose Registers in Microcontroller </vt:lpstr>
      <vt:lpstr>PowerPoint Presentation</vt:lpstr>
      <vt:lpstr>PowerPoint Presentation</vt:lpstr>
      <vt:lpstr>The General Purpose registers</vt:lpstr>
      <vt:lpstr>example</vt:lpstr>
      <vt:lpstr>Add instruction:</vt:lpstr>
      <vt:lpstr>3. Microcontroller Data Memory  </vt:lpstr>
      <vt:lpstr>PowerPoint Presentation</vt:lpstr>
      <vt:lpstr>GPRs(general purpose register)</vt:lpstr>
      <vt:lpstr>I/O  memory </vt:lpstr>
      <vt:lpstr>Internal Data SRAM </vt:lpstr>
      <vt:lpstr>USING INSTRUCTION WITH THE DATA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Microcontroller Assembly</vt:lpstr>
      <vt:lpstr>Introduction to Assembly Programming</vt:lpstr>
      <vt:lpstr>Assembly Language Structure </vt:lpstr>
      <vt:lpstr> Sample of an Assembly Language Program</vt:lpstr>
      <vt:lpstr>ASSEMBLING AN AVR PROGRAM </vt:lpstr>
      <vt:lpstr>ASSEMBLING AN AVR PROGRAM </vt:lpstr>
      <vt:lpstr>ASSEMBLING AN AVR PROGRAM </vt:lpstr>
      <vt:lpstr>Topic 7: Program Counter and Program ROM Space in Microcontroller</vt:lpstr>
      <vt:lpstr>Program Counter in Microcontroller</vt:lpstr>
      <vt:lpstr>Table: Microcontroller On-chip ROM Size and Address Space</vt:lpstr>
      <vt:lpstr>Where the microcontroller wakes up when it is powered up</vt:lpstr>
      <vt:lpstr>Placing code in program ROM</vt:lpstr>
      <vt:lpstr>PowerPoint Presentation</vt:lpstr>
      <vt:lpstr>PowerPoint Presentation</vt:lpstr>
      <vt:lpstr>Executing a program instruction by instruction</vt:lpstr>
      <vt:lpstr>ROM width in the AVR</vt:lpstr>
      <vt:lpstr>Harvard architecture in the AVR</vt:lpstr>
      <vt:lpstr>Instruction size of the AVR</vt:lpstr>
      <vt:lpstr>Instruction size of the AVR</vt:lpstr>
      <vt:lpstr>8. Branch instructions and looping For AVR Microcontroller Assembly</vt:lpstr>
      <vt:lpstr>Using BRNE instruction for looping</vt:lpstr>
      <vt:lpstr>Other Conditional Jumps</vt:lpstr>
      <vt:lpstr>All conditional branches are short jumps</vt:lpstr>
      <vt:lpstr>Unconditional branch instructions</vt:lpstr>
      <vt:lpstr>Figurative 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AVR time delay and Instruction pipeline</vt:lpstr>
      <vt:lpstr>AVR multistage execution pipeline </vt:lpstr>
      <vt:lpstr>Instruction cycle time for the AVR</vt:lpstr>
      <vt:lpstr>Branch penalty</vt:lpstr>
      <vt:lpstr>Delay calculation for the AVR</vt:lpstr>
      <vt:lpstr>Arithmetic instructions of AVR</vt:lpstr>
      <vt:lpstr>Addition of numbers</vt:lpstr>
      <vt:lpstr>Subtraction of numbers</vt:lpstr>
      <vt:lpstr>Multiplication of numbers</vt:lpstr>
      <vt:lpstr>Division of unsigned numbers</vt:lpstr>
      <vt:lpstr> LOGIC AND COMPARE INSTRUCTIONS</vt:lpstr>
      <vt:lpstr> LOGIC AND COMPARE INSTRUCTIONS</vt:lpstr>
      <vt:lpstr>Compare instructions</vt:lpstr>
      <vt:lpstr>ROTATE AND SHIFT INSTRUCTIONS AND DATA SERIALIZATION </vt:lpstr>
      <vt:lpstr>Serializing data</vt:lpstr>
      <vt:lpstr>Shift instructions</vt:lpstr>
      <vt:lpstr>Swap and ASR instruction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Basaratul Ferdaus</dc:creator>
  <cp:lastModifiedBy>Tonmoy Islam</cp:lastModifiedBy>
  <cp:revision>22</cp:revision>
  <dcterms:created xsi:type="dcterms:W3CDTF">2023-12-23T15:55:25Z</dcterms:created>
  <dcterms:modified xsi:type="dcterms:W3CDTF">2024-01-02T04:50:49Z</dcterms:modified>
</cp:coreProperties>
</file>